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4" r:id="rId2"/>
    <p:sldMasterId id="2147483667" r:id="rId3"/>
  </p:sldMasterIdLst>
  <p:notesMasterIdLst>
    <p:notesMasterId r:id="rId41"/>
  </p:notesMasterIdLst>
  <p:handoutMasterIdLst>
    <p:handoutMasterId r:id="rId42"/>
  </p:handoutMasterIdLst>
  <p:sldIdLst>
    <p:sldId id="259" r:id="rId4"/>
    <p:sldId id="262" r:id="rId5"/>
    <p:sldId id="313" r:id="rId6"/>
    <p:sldId id="320" r:id="rId7"/>
    <p:sldId id="329" r:id="rId8"/>
    <p:sldId id="349" r:id="rId9"/>
    <p:sldId id="383" r:id="rId10"/>
    <p:sldId id="319" r:id="rId11"/>
    <p:sldId id="350" r:id="rId12"/>
    <p:sldId id="330" r:id="rId13"/>
    <p:sldId id="332" r:id="rId14"/>
    <p:sldId id="333" r:id="rId15"/>
    <p:sldId id="351" r:id="rId16"/>
    <p:sldId id="365" r:id="rId17"/>
    <p:sldId id="361" r:id="rId18"/>
    <p:sldId id="379" r:id="rId19"/>
    <p:sldId id="380" r:id="rId20"/>
    <p:sldId id="366" r:id="rId21"/>
    <p:sldId id="367" r:id="rId22"/>
    <p:sldId id="360" r:id="rId23"/>
    <p:sldId id="362" r:id="rId24"/>
    <p:sldId id="363" r:id="rId25"/>
    <p:sldId id="364" r:id="rId26"/>
    <p:sldId id="368" r:id="rId27"/>
    <p:sldId id="369" r:id="rId28"/>
    <p:sldId id="370" r:id="rId29"/>
    <p:sldId id="371" r:id="rId30"/>
    <p:sldId id="372" r:id="rId31"/>
    <p:sldId id="373" r:id="rId32"/>
    <p:sldId id="374" r:id="rId33"/>
    <p:sldId id="375" r:id="rId34"/>
    <p:sldId id="376" r:id="rId35"/>
    <p:sldId id="378" r:id="rId36"/>
    <p:sldId id="377" r:id="rId37"/>
    <p:sldId id="381" r:id="rId38"/>
    <p:sldId id="322" r:id="rId39"/>
    <p:sldId id="275" r:id="rId40"/>
  </p:sldIdLst>
  <p:sldSz cx="12192000" cy="6858000"/>
  <p:notesSz cx="6858000" cy="9144000"/>
  <p:embeddedFontLst>
    <p:embeddedFont>
      <p:font typeface="Adobe Myungjo Std M" panose="02020600000000000000" charset="-128"/>
      <p:regular r:id="rId43"/>
    </p:embeddedFont>
    <p:embeddedFont>
      <p:font typeface="三极拙楷简体" panose="02010600030101010101" charset="-122"/>
      <p:regular r:id="rId44"/>
    </p:embeddedFont>
    <p:embeddedFont>
      <p:font typeface="Cambria Math" panose="02040503050406030204" pitchFamily="18" charset="0"/>
      <p:regular r:id="rId45"/>
    </p:embeddedFont>
    <p:embeddedFont>
      <p:font typeface="Segoe UI" panose="020B0502040204020203" pitchFamily="34" charset="0"/>
      <p:regular r:id="rId46"/>
      <p:bold r:id="rId47"/>
      <p:italic r:id="rId48"/>
      <p:boldItalic r:id="rId49"/>
    </p:embeddedFont>
    <p:embeddedFont>
      <p:font typeface="Segoe UI Light" panose="020B0502040204020203" pitchFamily="34" charset="0"/>
      <p:regular r:id="rId50"/>
      <p:italic r:id="rId51"/>
    </p:embeddedFont>
    <p:embeddedFont>
      <p:font typeface="等线" panose="02010600030101010101" pitchFamily="2" charset="-122"/>
      <p:regular r:id="rId52"/>
      <p:bold r:id="rId53"/>
    </p:embeddedFont>
    <p:embeddedFont>
      <p:font typeface="微软雅黑" panose="020B0503020204020204" pitchFamily="34" charset="-122"/>
      <p:regular r:id="rId54"/>
      <p:bold r:id="rId55"/>
    </p:embeddedFont>
  </p:embeddedFontLst>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1003">
          <p15:clr>
            <a:srgbClr val="A4A3A4"/>
          </p15:clr>
        </p15:guide>
        <p15:guide id="3" orient="horz" pos="1507">
          <p15:clr>
            <a:srgbClr val="A4A3A4"/>
          </p15:clr>
        </p15:guide>
        <p15:guide id="4" orient="horz" pos="3113">
          <p15:clr>
            <a:srgbClr val="A4A3A4"/>
          </p15:clr>
        </p15:guide>
        <p15:guide id="5" pos="2102">
          <p15:clr>
            <a:srgbClr val="A4A3A4"/>
          </p15:clr>
        </p15:guide>
        <p15:guide id="6" pos="4067">
          <p15:clr>
            <a:srgbClr val="A4A3A4"/>
          </p15:clr>
        </p15:guide>
        <p15:guide id="7" pos="5972">
          <p15:clr>
            <a:srgbClr val="A4A3A4"/>
          </p15:clr>
        </p15:guide>
        <p15:guide id="8" pos="5292">
          <p15:clr>
            <a:srgbClr val="A4A3A4"/>
          </p15:clr>
        </p15:guide>
        <p15:guide id="9" pos="22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61E"/>
    <a:srgbClr val="961016"/>
    <a:srgbClr val="EDEDED"/>
    <a:srgbClr val="640B0F"/>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3" autoAdjust="0"/>
    <p:restoredTop sz="96638" autoAdjust="0"/>
  </p:normalViewPr>
  <p:slideViewPr>
    <p:cSldViewPr snapToGrid="0" showGuides="1">
      <p:cViewPr varScale="1">
        <p:scale>
          <a:sx n="63" d="100"/>
          <a:sy n="63" d="100"/>
        </p:scale>
        <p:origin x="468" y="44"/>
      </p:cViewPr>
      <p:guideLst>
        <p:guide pos="3840"/>
        <p:guide orient="horz" pos="1003"/>
        <p:guide orient="horz" pos="1507"/>
        <p:guide orient="horz" pos="3113"/>
        <p:guide pos="2102"/>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2024/4/24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276592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380.png"/><Relationship Id="rId1" Type="http://schemas.openxmlformats.org/officeDocument/2006/relationships/slideLayout" Target="../slideLayouts/slideLayout10.xml"/><Relationship Id="rId5" Type="http://schemas.openxmlformats.org/officeDocument/2006/relationships/image" Target="../media/image55.emf"/><Relationship Id="rId4" Type="http://schemas.openxmlformats.org/officeDocument/2006/relationships/image" Target="../media/image54.emf"/></Relationships>
</file>

<file path=ppt/slides/_rels/slide2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10.xml"/><Relationship Id="rId4" Type="http://schemas.openxmlformats.org/officeDocument/2006/relationships/image" Target="../media/image440.png"/></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7.png"/><Relationship Id="rId5" Type="http://schemas.openxmlformats.org/officeDocument/2006/relationships/slideLayout" Target="../slideLayouts/slideLayout10.xml"/><Relationship Id="rId4" Type="http://schemas.openxmlformats.org/officeDocument/2006/relationships/video" Target="../media/media3.mp4"/></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microsoft.com/office/2007/relationships/media" Target="../media/media6.mp4"/><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0.xml"/><Relationship Id="rId1" Type="http://schemas.openxmlformats.org/officeDocument/2006/relationships/tags" Target="../tags/tag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1664254"/>
            <a:ext cx="9379365" cy="1975488"/>
          </a:xfrm>
        </p:spPr>
        <p:txBody>
          <a:bodyPr/>
          <a:lstStyle/>
          <a:p>
            <a:r>
              <a:rPr lang="zh-CN" altLang="en-US" dirty="0">
                <a:latin typeface="+mn-lt"/>
                <a:ea typeface="+mn-ea"/>
                <a:cs typeface="+mn-ea"/>
                <a:sym typeface="+mn-lt"/>
              </a:rPr>
              <a:t>机器人学大作业答辩</a:t>
            </a:r>
          </a:p>
        </p:txBody>
      </p:sp>
      <p:sp>
        <p:nvSpPr>
          <p:cNvPr id="3" name="内容占位符 2"/>
          <p:cNvSpPr>
            <a:spLocks noGrp="1"/>
          </p:cNvSpPr>
          <p:nvPr>
            <p:ph sz="quarter" idx="10"/>
          </p:nvPr>
        </p:nvSpPr>
        <p:spPr>
          <a:xfrm>
            <a:off x="4644344" y="5186842"/>
            <a:ext cx="2903311" cy="849546"/>
          </a:xfrm>
        </p:spPr>
        <p:txBody>
          <a:bodyPr/>
          <a:lstStyle/>
          <a:p>
            <a:fld id="{045CE301-1C36-4793-AA14-14B8D1577BED}" type="datetime2">
              <a:rPr lang="zh-CN" altLang="en-US" smtClean="0">
                <a:cs typeface="+mn-ea"/>
                <a:sym typeface="+mn-lt"/>
              </a:rPr>
              <a:t>2024年4月24日</a:t>
            </a:fld>
            <a:endParaRPr lang="zh-CN" altLang="en-US" dirty="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84D57E6-A80A-CE4D-ABE0-576C94F6D764}"/>
              </a:ext>
            </a:extLst>
          </p:cNvPr>
          <p:cNvSpPr/>
          <p:nvPr/>
        </p:nvSpPr>
        <p:spPr>
          <a:xfrm>
            <a:off x="3835481" y="1207008"/>
            <a:ext cx="8351514" cy="5231892"/>
          </a:xfrm>
          <a:prstGeom prst="rect">
            <a:avLst/>
          </a:prstGeom>
          <a:solidFill>
            <a:srgbClr val="C8161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929561" y="66268"/>
            <a:ext cx="7081677" cy="598488"/>
          </a:xfrm>
        </p:spPr>
        <p:txBody>
          <a:bodyPr/>
          <a:lstStyle/>
          <a:p>
            <a:r>
              <a:rPr lang="zh-CN" altLang="en-US" dirty="0">
                <a:cs typeface="+mn-ea"/>
                <a:sym typeface="+mn-lt"/>
              </a:rPr>
              <a:t>驱动方案</a:t>
            </a:r>
            <a:r>
              <a:rPr lang="en-US" altLang="zh-CN" dirty="0">
                <a:cs typeface="+mn-ea"/>
                <a:sym typeface="+mn-lt"/>
              </a:rPr>
              <a:t>——</a:t>
            </a:r>
            <a:r>
              <a:rPr lang="zh-CN" altLang="en-US" dirty="0">
                <a:cs typeface="+mn-ea"/>
                <a:sym typeface="+mn-lt"/>
              </a:rPr>
              <a:t>电机选型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dirty="0">
              <a:cs typeface="+mn-ea"/>
              <a:sym typeface="+mn-lt"/>
            </a:endParaRPr>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pPr algn="ctr"/>
            <a:endParaRPr lang="zh-CN" altLang="en-US" dirty="0">
              <a:cs typeface="+mn-ea"/>
              <a:sym typeface="+mn-lt"/>
            </a:endParaRPr>
          </a:p>
        </p:txBody>
      </p:sp>
      <p:sp>
        <p:nvSpPr>
          <p:cNvPr id="17" name="灯片编号占位符 16">
            <a:extLst>
              <a:ext uri="{FF2B5EF4-FFF2-40B4-BE49-F238E27FC236}">
                <a16:creationId xmlns:a16="http://schemas.microsoft.com/office/drawing/2014/main" id="{7A03C396-2E07-E54E-948B-92644C839F72}"/>
              </a:ext>
            </a:extLst>
          </p:cNvPr>
          <p:cNvSpPr>
            <a:spLocks noGrp="1"/>
          </p:cNvSpPr>
          <p:nvPr>
            <p:ph type="sldNum" sz="quarter" idx="10"/>
          </p:nvPr>
        </p:nvSpPr>
        <p:spPr/>
        <p:txBody>
          <a:bodyPr/>
          <a:lstStyle/>
          <a:p>
            <a:fld id="{6C53781C-E1F6-4315-A39D-61273F2E0596}" type="slidenum">
              <a:rPr lang="zh-CN" altLang="en-US" smtClean="0">
                <a:cs typeface="+mn-ea"/>
                <a:sym typeface="+mn-lt"/>
              </a:rPr>
              <a:pPr/>
              <a:t>10</a:t>
            </a:fld>
            <a:endParaRPr lang="zh-CN" altLang="en-US" dirty="0">
              <a:cs typeface="+mn-ea"/>
              <a:sym typeface="+mn-lt"/>
            </a:endParaRPr>
          </a:p>
        </p:txBody>
      </p:sp>
      <p:sp>
        <p:nvSpPr>
          <p:cNvPr id="24" name="矩形 23">
            <a:extLst>
              <a:ext uri="{FF2B5EF4-FFF2-40B4-BE49-F238E27FC236}">
                <a16:creationId xmlns:a16="http://schemas.microsoft.com/office/drawing/2014/main" id="{6C4B8286-081A-E249-B4E3-A0731C1AA9C1}"/>
              </a:ext>
            </a:extLst>
          </p:cNvPr>
          <p:cNvSpPr/>
          <p:nvPr/>
        </p:nvSpPr>
        <p:spPr>
          <a:xfrm>
            <a:off x="105696" y="2097865"/>
            <a:ext cx="1396536" cy="461665"/>
          </a:xfrm>
          <a:prstGeom prst="rect">
            <a:avLst/>
          </a:prstGeom>
          <a:noFill/>
          <a:ln>
            <a:noFill/>
          </a:ln>
        </p:spPr>
        <p:txBody>
          <a:bodyPr wrap="none">
            <a:spAutoFit/>
          </a:bodyPr>
          <a:lstStyle/>
          <a:p>
            <a:r>
              <a:rPr lang="zh-CN" altLang="en-US" sz="2400" b="1" kern="100" dirty="0">
                <a:solidFill>
                  <a:schemeClr val="accent6">
                    <a:lumMod val="50000"/>
                  </a:schemeClr>
                </a:solidFill>
                <a:cs typeface="+mn-ea"/>
                <a:sym typeface="+mn-lt"/>
              </a:rPr>
              <a:t>电机驱动</a:t>
            </a:r>
            <a:endParaRPr lang="zh-CN" altLang="en-US" dirty="0">
              <a:solidFill>
                <a:schemeClr val="accent6">
                  <a:lumMod val="50000"/>
                </a:schemeClr>
              </a:solidFill>
              <a:cs typeface="+mn-ea"/>
              <a:sym typeface="+mn-lt"/>
            </a:endParaRPr>
          </a:p>
        </p:txBody>
      </p:sp>
      <p:sp>
        <p:nvSpPr>
          <p:cNvPr id="8" name="文本框 7">
            <a:extLst>
              <a:ext uri="{FF2B5EF4-FFF2-40B4-BE49-F238E27FC236}">
                <a16:creationId xmlns:a16="http://schemas.microsoft.com/office/drawing/2014/main" id="{270A7502-8486-FE45-83F9-36337FCA9912}"/>
              </a:ext>
            </a:extLst>
          </p:cNvPr>
          <p:cNvSpPr txBox="1"/>
          <p:nvPr/>
        </p:nvSpPr>
        <p:spPr>
          <a:xfrm>
            <a:off x="1481457" y="1818736"/>
            <a:ext cx="1723549" cy="1015663"/>
          </a:xfrm>
          <a:prstGeom prst="rect">
            <a:avLst/>
          </a:prstGeom>
          <a:noFill/>
        </p:spPr>
        <p:txBody>
          <a:bodyPr wrap="none" rtlCol="0">
            <a:spAutoFit/>
          </a:bodyPr>
          <a:lstStyle/>
          <a:p>
            <a:r>
              <a:rPr kumimoji="1" lang="zh-CN" altLang="en-US" sz="6000" dirty="0">
                <a:solidFill>
                  <a:schemeClr val="accent1"/>
                </a:solidFill>
                <a:cs typeface="+mn-ea"/>
                <a:sym typeface="+mn-lt"/>
              </a:rPr>
              <a:t>选型</a:t>
            </a:r>
            <a:endParaRPr kumimoji="1" lang="zh-CN" altLang="en-US" sz="4400" dirty="0">
              <a:solidFill>
                <a:schemeClr val="accent1"/>
              </a:solidFill>
              <a:cs typeface="+mn-ea"/>
              <a:sym typeface="+mn-lt"/>
            </a:endParaRPr>
          </a:p>
        </p:txBody>
      </p:sp>
      <p:cxnSp>
        <p:nvCxnSpPr>
          <p:cNvPr id="10" name="直线连接符 9">
            <a:extLst>
              <a:ext uri="{FF2B5EF4-FFF2-40B4-BE49-F238E27FC236}">
                <a16:creationId xmlns:a16="http://schemas.microsoft.com/office/drawing/2014/main" id="{BACA23C9-3216-5944-8079-B7DE4E78F07F}"/>
              </a:ext>
            </a:extLst>
          </p:cNvPr>
          <p:cNvCxnSpPr/>
          <p:nvPr/>
        </p:nvCxnSpPr>
        <p:spPr>
          <a:xfrm>
            <a:off x="1481457" y="2097865"/>
            <a:ext cx="0" cy="461665"/>
          </a:xfrm>
          <a:prstGeom prst="line">
            <a:avLst/>
          </a:prstGeom>
        </p:spPr>
        <p:style>
          <a:lnRef idx="3">
            <a:schemeClr val="accent6"/>
          </a:lnRef>
          <a:fillRef idx="0">
            <a:schemeClr val="accent6"/>
          </a:fillRef>
          <a:effectRef idx="2">
            <a:schemeClr val="accent6"/>
          </a:effectRef>
          <a:fontRef idx="minor">
            <a:schemeClr val="tx1"/>
          </a:fontRef>
        </p:style>
      </p:cxnSp>
      <p:pic>
        <p:nvPicPr>
          <p:cNvPr id="4" name="图片 3">
            <a:extLst>
              <a:ext uri="{FF2B5EF4-FFF2-40B4-BE49-F238E27FC236}">
                <a16:creationId xmlns:a16="http://schemas.microsoft.com/office/drawing/2014/main" id="{D813178F-C663-A542-9CF2-DDDD39622CD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5243" y="3416150"/>
            <a:ext cx="4120514" cy="19814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矩形 1">
            <a:extLst>
              <a:ext uri="{FF2B5EF4-FFF2-40B4-BE49-F238E27FC236}">
                <a16:creationId xmlns:a16="http://schemas.microsoft.com/office/drawing/2014/main" id="{D43545DE-68AE-1746-8F55-B7C6C8D67B90}"/>
              </a:ext>
            </a:extLst>
          </p:cNvPr>
          <p:cNvSpPr/>
          <p:nvPr/>
        </p:nvSpPr>
        <p:spPr>
          <a:xfrm>
            <a:off x="4400294" y="1529381"/>
            <a:ext cx="1396536" cy="577915"/>
          </a:xfrm>
          <a:prstGeom prst="rect">
            <a:avLst/>
          </a:prstGeom>
          <a:ln>
            <a:solidFill>
              <a:schemeClr val="bg1"/>
            </a:solidFill>
          </a:ln>
        </p:spPr>
        <p:txBody>
          <a:bodyPr wrap="none">
            <a:spAutoFit/>
          </a:bodyPr>
          <a:lstStyle/>
          <a:p>
            <a:pPr lvl="0" algn="ctr">
              <a:lnSpc>
                <a:spcPct val="150000"/>
              </a:lnSpc>
            </a:pPr>
            <a:r>
              <a:rPr lang="zh-CN" altLang="en-US" sz="2400" b="1" dirty="0">
                <a:solidFill>
                  <a:srgbClr val="EDEDED"/>
                </a:solidFill>
                <a:cs typeface="+mn-ea"/>
                <a:sym typeface="+mn-lt"/>
              </a:rPr>
              <a:t>技术成熟</a:t>
            </a:r>
            <a:endParaRPr lang="en-US" altLang="zh-CN" sz="2400" b="1" dirty="0">
              <a:solidFill>
                <a:srgbClr val="EDEDED"/>
              </a:solidFill>
              <a:cs typeface="+mn-ea"/>
              <a:sym typeface="+mn-lt"/>
            </a:endParaRPr>
          </a:p>
        </p:txBody>
      </p:sp>
      <p:sp>
        <p:nvSpPr>
          <p:cNvPr id="3" name="矩形 2">
            <a:extLst>
              <a:ext uri="{FF2B5EF4-FFF2-40B4-BE49-F238E27FC236}">
                <a16:creationId xmlns:a16="http://schemas.microsoft.com/office/drawing/2014/main" id="{6CF7721B-D87F-5F4C-928E-A5284EC50244}"/>
              </a:ext>
            </a:extLst>
          </p:cNvPr>
          <p:cNvSpPr/>
          <p:nvPr/>
        </p:nvSpPr>
        <p:spPr>
          <a:xfrm>
            <a:off x="6237203" y="1529381"/>
            <a:ext cx="1396536" cy="577915"/>
          </a:xfrm>
          <a:prstGeom prst="rect">
            <a:avLst/>
          </a:prstGeom>
          <a:ln>
            <a:solidFill>
              <a:schemeClr val="bg1"/>
            </a:solidFill>
          </a:ln>
        </p:spPr>
        <p:txBody>
          <a:bodyPr wrap="none">
            <a:spAutoFit/>
          </a:bodyPr>
          <a:lstStyle/>
          <a:p>
            <a:pPr lvl="0" algn="ctr">
              <a:lnSpc>
                <a:spcPct val="150000"/>
              </a:lnSpc>
            </a:pPr>
            <a:r>
              <a:rPr lang="zh-CN" altLang="en-US" sz="2400" b="1" dirty="0">
                <a:solidFill>
                  <a:srgbClr val="EDEDED"/>
                </a:solidFill>
                <a:cs typeface="+mn-ea"/>
                <a:sym typeface="+mn-lt"/>
              </a:rPr>
              <a:t>精确度高</a:t>
            </a:r>
            <a:endParaRPr lang="en-US" altLang="zh-CN" sz="2400" b="1" dirty="0">
              <a:solidFill>
                <a:srgbClr val="EDEDED"/>
              </a:solidFill>
              <a:cs typeface="+mn-ea"/>
              <a:sym typeface="+mn-lt"/>
            </a:endParaRPr>
          </a:p>
        </p:txBody>
      </p:sp>
      <p:sp>
        <p:nvSpPr>
          <p:cNvPr id="9" name="矩形 8">
            <a:extLst>
              <a:ext uri="{FF2B5EF4-FFF2-40B4-BE49-F238E27FC236}">
                <a16:creationId xmlns:a16="http://schemas.microsoft.com/office/drawing/2014/main" id="{5B09E525-AFF4-1C45-9A3F-BE49A3F8848B}"/>
              </a:ext>
            </a:extLst>
          </p:cNvPr>
          <p:cNvSpPr/>
          <p:nvPr/>
        </p:nvSpPr>
        <p:spPr>
          <a:xfrm>
            <a:off x="8074112" y="1529381"/>
            <a:ext cx="1396536" cy="577915"/>
          </a:xfrm>
          <a:prstGeom prst="rect">
            <a:avLst/>
          </a:prstGeom>
          <a:ln>
            <a:solidFill>
              <a:schemeClr val="bg1"/>
            </a:solidFill>
          </a:ln>
        </p:spPr>
        <p:txBody>
          <a:bodyPr wrap="none">
            <a:spAutoFit/>
          </a:bodyPr>
          <a:lstStyle/>
          <a:p>
            <a:pPr lvl="0" algn="ctr">
              <a:lnSpc>
                <a:spcPct val="150000"/>
              </a:lnSpc>
            </a:pPr>
            <a:r>
              <a:rPr lang="zh-CN" altLang="en-US" sz="2400" b="1" dirty="0">
                <a:solidFill>
                  <a:srgbClr val="EDEDED"/>
                </a:solidFill>
                <a:cs typeface="+mn-ea"/>
                <a:sym typeface="+mn-lt"/>
              </a:rPr>
              <a:t>精密控制</a:t>
            </a:r>
            <a:endParaRPr lang="en-US" altLang="zh-CN" sz="2400" b="1" dirty="0">
              <a:solidFill>
                <a:srgbClr val="EDEDED"/>
              </a:solidFill>
              <a:cs typeface="+mn-ea"/>
              <a:sym typeface="+mn-lt"/>
            </a:endParaRPr>
          </a:p>
        </p:txBody>
      </p:sp>
      <p:sp>
        <p:nvSpPr>
          <p:cNvPr id="11" name="矩形 10">
            <a:extLst>
              <a:ext uri="{FF2B5EF4-FFF2-40B4-BE49-F238E27FC236}">
                <a16:creationId xmlns:a16="http://schemas.microsoft.com/office/drawing/2014/main" id="{1D1059D9-2337-3643-AD6A-81B7B663FDFB}"/>
              </a:ext>
            </a:extLst>
          </p:cNvPr>
          <p:cNvSpPr/>
          <p:nvPr/>
        </p:nvSpPr>
        <p:spPr>
          <a:xfrm>
            <a:off x="9911020" y="1529380"/>
            <a:ext cx="2002471" cy="577915"/>
          </a:xfrm>
          <a:prstGeom prst="rect">
            <a:avLst/>
          </a:prstGeom>
          <a:ln>
            <a:solidFill>
              <a:schemeClr val="bg1"/>
            </a:solidFill>
          </a:ln>
        </p:spPr>
        <p:txBody>
          <a:bodyPr wrap="none">
            <a:spAutoFit/>
          </a:bodyPr>
          <a:lstStyle/>
          <a:p>
            <a:pPr lvl="0" algn="ctr">
              <a:lnSpc>
                <a:spcPct val="150000"/>
              </a:lnSpc>
            </a:pPr>
            <a:r>
              <a:rPr lang="zh-CN" altLang="en-US" sz="2400" b="1" dirty="0">
                <a:solidFill>
                  <a:srgbClr val="EDEDED"/>
                </a:solidFill>
                <a:cs typeface="+mn-ea"/>
                <a:sym typeface="+mn-lt"/>
              </a:rPr>
              <a:t>改善环保水平</a:t>
            </a:r>
            <a:endParaRPr lang="en-US" altLang="zh-CN" sz="2400" b="1" dirty="0">
              <a:solidFill>
                <a:srgbClr val="EDEDED"/>
              </a:solidFill>
              <a:cs typeface="+mn-ea"/>
              <a:sym typeface="+mn-lt"/>
            </a:endParaRPr>
          </a:p>
        </p:txBody>
      </p:sp>
      <p:graphicFrame>
        <p:nvGraphicFramePr>
          <p:cNvPr id="16" name="表格 15">
            <a:extLst>
              <a:ext uri="{FF2B5EF4-FFF2-40B4-BE49-F238E27FC236}">
                <a16:creationId xmlns:a16="http://schemas.microsoft.com/office/drawing/2014/main" id="{81C2A743-B646-4E8B-8EAD-6B6F5CDC7E68}"/>
              </a:ext>
            </a:extLst>
          </p:cNvPr>
          <p:cNvGraphicFramePr>
            <a:graphicFrameLocks noGrp="1"/>
          </p:cNvGraphicFramePr>
          <p:nvPr/>
        </p:nvGraphicFramePr>
        <p:xfrm>
          <a:off x="4619887" y="2613328"/>
          <a:ext cx="7267313" cy="2880220"/>
        </p:xfrm>
        <a:graphic>
          <a:graphicData uri="http://schemas.openxmlformats.org/drawingml/2006/table">
            <a:tbl>
              <a:tblPr firstRow="1" bandRow="1">
                <a:tableStyleId>{5C22544A-7EE6-4342-B048-85BDC9FD1C3A}</a:tableStyleId>
              </a:tblPr>
              <a:tblGrid>
                <a:gridCol w="961847">
                  <a:extLst>
                    <a:ext uri="{9D8B030D-6E8A-4147-A177-3AD203B41FA5}">
                      <a16:colId xmlns:a16="http://schemas.microsoft.com/office/drawing/2014/main" val="1943082869"/>
                    </a:ext>
                  </a:extLst>
                </a:gridCol>
                <a:gridCol w="2529312">
                  <a:extLst>
                    <a:ext uri="{9D8B030D-6E8A-4147-A177-3AD203B41FA5}">
                      <a16:colId xmlns:a16="http://schemas.microsoft.com/office/drawing/2014/main" val="1883700974"/>
                    </a:ext>
                  </a:extLst>
                </a:gridCol>
                <a:gridCol w="1258718">
                  <a:extLst>
                    <a:ext uri="{9D8B030D-6E8A-4147-A177-3AD203B41FA5}">
                      <a16:colId xmlns:a16="http://schemas.microsoft.com/office/drawing/2014/main" val="4220277677"/>
                    </a:ext>
                  </a:extLst>
                </a:gridCol>
                <a:gridCol w="1258718">
                  <a:extLst>
                    <a:ext uri="{9D8B030D-6E8A-4147-A177-3AD203B41FA5}">
                      <a16:colId xmlns:a16="http://schemas.microsoft.com/office/drawing/2014/main" val="1889441905"/>
                    </a:ext>
                  </a:extLst>
                </a:gridCol>
                <a:gridCol w="1258718">
                  <a:extLst>
                    <a:ext uri="{9D8B030D-6E8A-4147-A177-3AD203B41FA5}">
                      <a16:colId xmlns:a16="http://schemas.microsoft.com/office/drawing/2014/main" val="3975009973"/>
                    </a:ext>
                  </a:extLst>
                </a:gridCol>
              </a:tblGrid>
              <a:tr h="614179">
                <a:tc>
                  <a:txBody>
                    <a:bodyPr/>
                    <a:lstStyle/>
                    <a:p>
                      <a:pPr algn="ctr"/>
                      <a:r>
                        <a:rPr lang="zh-CN" altLang="en-US" dirty="0"/>
                        <a:t>关节</a:t>
                      </a:r>
                    </a:p>
                  </a:txBody>
                  <a:tcPr/>
                </a:tc>
                <a:tc>
                  <a:txBody>
                    <a:bodyPr/>
                    <a:lstStyle/>
                    <a:p>
                      <a:pPr algn="ctr"/>
                      <a:r>
                        <a:rPr lang="zh-CN" altLang="en-US" dirty="0"/>
                        <a:t>伺服电机型号</a:t>
                      </a:r>
                      <a:br>
                        <a:rPr lang="en-US" altLang="zh-CN" dirty="0"/>
                      </a:br>
                      <a:r>
                        <a:rPr lang="zh-CN" altLang="en-US" dirty="0"/>
                        <a:t>（松下</a:t>
                      </a:r>
                      <a:r>
                        <a:rPr lang="en-US" altLang="zh-CN" dirty="0"/>
                        <a:t>Panasonic</a:t>
                      </a:r>
                      <a:r>
                        <a:rPr lang="zh-CN" altLang="en-US" dirty="0"/>
                        <a:t>）</a:t>
                      </a:r>
                    </a:p>
                  </a:txBody>
                  <a:tcPr/>
                </a:tc>
                <a:tc>
                  <a:txBody>
                    <a:bodyPr/>
                    <a:lstStyle/>
                    <a:p>
                      <a:pPr algn="ctr"/>
                      <a:r>
                        <a:rPr lang="zh-CN" altLang="en-US" dirty="0"/>
                        <a:t>额定功率</a:t>
                      </a:r>
                      <a:r>
                        <a:rPr lang="en-US" altLang="zh-CN" dirty="0"/>
                        <a:t>/W</a:t>
                      </a:r>
                      <a:endParaRPr lang="zh-CN" altLang="en-US" dirty="0"/>
                    </a:p>
                  </a:txBody>
                  <a:tcPr/>
                </a:tc>
                <a:tc>
                  <a:txBody>
                    <a:bodyPr/>
                    <a:lstStyle/>
                    <a:p>
                      <a:pPr algn="ctr" fontAlgn="b"/>
                      <a:r>
                        <a:rPr lang="zh-CN" altLang="en-US" dirty="0"/>
                        <a:t>转子惯量</a:t>
                      </a:r>
                      <a:r>
                        <a:rPr lang="en-US" altLang="zh-CN" sz="1800" b="1" i="0" u="none" strike="noStrike" dirty="0">
                          <a:solidFill>
                            <a:schemeClr val="bg1"/>
                          </a:solidFill>
                          <a:effectLst/>
                          <a:latin typeface="+mj-lt"/>
                          <a:ea typeface="等线" panose="02010600030101010101" pitchFamily="2" charset="-122"/>
                        </a:rPr>
                        <a:t>/10-4</a:t>
                      </a:r>
                      <a:r>
                        <a:rPr lang="en-US" sz="1800" b="1" i="0" u="none" strike="noStrike" dirty="0">
                          <a:solidFill>
                            <a:schemeClr val="bg1"/>
                          </a:solidFill>
                          <a:effectLst/>
                          <a:latin typeface="+mj-lt"/>
                          <a:ea typeface="等线" panose="02010600030101010101" pitchFamily="2" charset="-122"/>
                        </a:rPr>
                        <a:t>kgm2</a:t>
                      </a:r>
                    </a:p>
                  </a:txBody>
                  <a:tcPr marL="7620" marR="7620" marT="7620" marB="0" anchor="b"/>
                </a:tc>
                <a:tc>
                  <a:txBody>
                    <a:bodyPr/>
                    <a:lstStyle/>
                    <a:p>
                      <a:pPr algn="ctr" fontAlgn="b"/>
                      <a:r>
                        <a:rPr lang="zh-CN" altLang="en-US" dirty="0"/>
                        <a:t>额定转矩</a:t>
                      </a:r>
                      <a:r>
                        <a:rPr lang="en-US" altLang="zh-CN" sz="1800" b="1" i="0" u="none" strike="noStrike" dirty="0">
                          <a:solidFill>
                            <a:schemeClr val="bg1"/>
                          </a:solidFill>
                          <a:effectLst/>
                          <a:latin typeface="+mj-lt"/>
                          <a:ea typeface="等线" panose="02010600030101010101" pitchFamily="2" charset="-122"/>
                        </a:rPr>
                        <a:t>/</a:t>
                      </a:r>
                      <a:r>
                        <a:rPr lang="en-US" sz="1800" b="1" i="0" u="none" strike="noStrike" dirty="0">
                          <a:solidFill>
                            <a:schemeClr val="bg1"/>
                          </a:solidFill>
                          <a:effectLst/>
                          <a:latin typeface="+mj-lt"/>
                          <a:ea typeface="等线" panose="02010600030101010101" pitchFamily="2" charset="-122"/>
                        </a:rPr>
                        <a:t>N*m</a:t>
                      </a:r>
                    </a:p>
                  </a:txBody>
                  <a:tcPr marL="7620" marR="7620" marT="7620" marB="0" anchor="b"/>
                </a:tc>
                <a:extLst>
                  <a:ext uri="{0D108BD9-81ED-4DB2-BD59-A6C34878D82A}">
                    <a16:rowId xmlns:a16="http://schemas.microsoft.com/office/drawing/2014/main" val="3688523493"/>
                  </a:ext>
                </a:extLst>
              </a:tr>
              <a:tr h="355834">
                <a:tc>
                  <a:txBody>
                    <a:bodyPr/>
                    <a:lstStyle/>
                    <a:p>
                      <a:pPr algn="ctr"/>
                      <a:r>
                        <a:rPr lang="en-US" altLang="zh-CN" b="1" dirty="0"/>
                        <a:t>J1</a:t>
                      </a:r>
                      <a:endParaRPr lang="zh-CN" altLang="en-US" b="1" dirty="0"/>
                    </a:p>
                  </a:txBody>
                  <a:tcPr/>
                </a:tc>
                <a:tc>
                  <a:txBody>
                    <a:bodyPr/>
                    <a:lstStyle/>
                    <a:p>
                      <a:pPr algn="ctr" fontAlgn="b"/>
                      <a:r>
                        <a:rPr lang="en-US" sz="1800" b="1" i="0" u="none" strike="noStrike" dirty="0">
                          <a:solidFill>
                            <a:srgbClr val="000000"/>
                          </a:solidFill>
                          <a:effectLst/>
                          <a:latin typeface="+mj-lt"/>
                          <a:ea typeface="等线" panose="02010600030101010101" pitchFamily="2" charset="-122"/>
                        </a:rPr>
                        <a:t>MSME152G1D</a:t>
                      </a:r>
                    </a:p>
                  </a:txBody>
                  <a:tcPr marL="7620" marR="7620" marT="7620" marB="0" anchor="b"/>
                </a:tc>
                <a:tc>
                  <a:txBody>
                    <a:bodyPr/>
                    <a:lstStyle/>
                    <a:p>
                      <a:pPr algn="ctr"/>
                      <a:r>
                        <a:rPr lang="en-US" altLang="zh-CN" b="1" dirty="0"/>
                        <a:t>1500</a:t>
                      </a:r>
                      <a:endParaRPr lang="zh-CN" altLang="en-US" b="1" dirty="0"/>
                    </a:p>
                  </a:txBody>
                  <a:tcPr/>
                </a:tc>
                <a:tc>
                  <a:txBody>
                    <a:bodyPr/>
                    <a:lstStyle/>
                    <a:p>
                      <a:pPr algn="ctr" fontAlgn="b"/>
                      <a:r>
                        <a:rPr lang="en-US" altLang="zh-CN" sz="1800" b="1" i="0" u="none" strike="noStrike" dirty="0">
                          <a:solidFill>
                            <a:srgbClr val="000000"/>
                          </a:solidFill>
                          <a:effectLst/>
                          <a:latin typeface="+mj-lt"/>
                          <a:ea typeface="等线" panose="02010600030101010101" pitchFamily="2" charset="-122"/>
                        </a:rPr>
                        <a:t>3.17</a:t>
                      </a:r>
                    </a:p>
                  </a:txBody>
                  <a:tcPr marL="7620" marR="7620" marT="7620" marB="0" anchor="b"/>
                </a:tc>
                <a:tc>
                  <a:txBody>
                    <a:bodyPr/>
                    <a:lstStyle/>
                    <a:p>
                      <a:pPr algn="ctr" fontAlgn="b"/>
                      <a:r>
                        <a:rPr lang="en-US" altLang="zh-CN" sz="1800" b="1" i="0" u="none" strike="noStrike">
                          <a:solidFill>
                            <a:srgbClr val="000000"/>
                          </a:solidFill>
                          <a:effectLst/>
                          <a:latin typeface="+mj-lt"/>
                          <a:ea typeface="等线" panose="02010600030101010101" pitchFamily="2" charset="-122"/>
                        </a:rPr>
                        <a:t>4.77</a:t>
                      </a:r>
                    </a:p>
                  </a:txBody>
                  <a:tcPr marL="7620" marR="7620" marT="7620" marB="0" anchor="b"/>
                </a:tc>
                <a:extLst>
                  <a:ext uri="{0D108BD9-81ED-4DB2-BD59-A6C34878D82A}">
                    <a16:rowId xmlns:a16="http://schemas.microsoft.com/office/drawing/2014/main" val="1020577710"/>
                  </a:ext>
                </a:extLst>
              </a:tr>
              <a:tr h="411340">
                <a:tc>
                  <a:txBody>
                    <a:bodyPr/>
                    <a:lstStyle/>
                    <a:p>
                      <a:pPr algn="ctr"/>
                      <a:r>
                        <a:rPr lang="en-US" altLang="zh-CN" b="1" dirty="0"/>
                        <a:t>J2</a:t>
                      </a:r>
                      <a:endParaRPr lang="zh-CN" altLang="en-US" b="1" dirty="0"/>
                    </a:p>
                  </a:txBody>
                  <a:tcPr/>
                </a:tc>
                <a:tc>
                  <a:txBody>
                    <a:bodyPr/>
                    <a:lstStyle/>
                    <a:p>
                      <a:pPr algn="ctr" fontAlgn="b"/>
                      <a:r>
                        <a:rPr lang="en-US" sz="1800" b="1" i="0" u="none" strike="noStrike" dirty="0">
                          <a:solidFill>
                            <a:srgbClr val="000000"/>
                          </a:solidFill>
                          <a:effectLst/>
                          <a:latin typeface="+mj-lt"/>
                          <a:ea typeface="等线" panose="02010600030101010101" pitchFamily="2" charset="-122"/>
                        </a:rPr>
                        <a:t>MSME102S1H</a:t>
                      </a:r>
                    </a:p>
                  </a:txBody>
                  <a:tcPr marL="7620" marR="7620" marT="7620" marB="0" anchor="b"/>
                </a:tc>
                <a:tc>
                  <a:txBody>
                    <a:bodyPr/>
                    <a:lstStyle/>
                    <a:p>
                      <a:pPr algn="ctr"/>
                      <a:r>
                        <a:rPr lang="en-US" altLang="zh-CN" b="1" dirty="0"/>
                        <a:t>1000</a:t>
                      </a:r>
                      <a:endParaRPr lang="zh-CN" altLang="en-US" b="1" dirty="0"/>
                    </a:p>
                  </a:txBody>
                  <a:tcPr/>
                </a:tc>
                <a:tc>
                  <a:txBody>
                    <a:bodyPr/>
                    <a:lstStyle/>
                    <a:p>
                      <a:pPr algn="ctr" fontAlgn="b"/>
                      <a:r>
                        <a:rPr lang="en-US" altLang="zh-CN" sz="1800" b="1" i="0" u="none" strike="noStrike">
                          <a:solidFill>
                            <a:srgbClr val="000000"/>
                          </a:solidFill>
                          <a:effectLst/>
                          <a:latin typeface="+mj-lt"/>
                          <a:ea typeface="等线" panose="02010600030101010101" pitchFamily="2" charset="-122"/>
                        </a:rPr>
                        <a:t>2.35</a:t>
                      </a:r>
                    </a:p>
                  </a:txBody>
                  <a:tcPr marL="7620" marR="7620" marT="7620" marB="0" anchor="b"/>
                </a:tc>
                <a:tc>
                  <a:txBody>
                    <a:bodyPr/>
                    <a:lstStyle/>
                    <a:p>
                      <a:pPr algn="ctr" fontAlgn="b"/>
                      <a:r>
                        <a:rPr lang="en-US" altLang="zh-CN" sz="1800" b="1" i="0" u="none" strike="noStrike">
                          <a:solidFill>
                            <a:srgbClr val="000000"/>
                          </a:solidFill>
                          <a:effectLst/>
                          <a:latin typeface="+mj-lt"/>
                          <a:ea typeface="等线" panose="02010600030101010101" pitchFamily="2" charset="-122"/>
                        </a:rPr>
                        <a:t>3.18</a:t>
                      </a:r>
                    </a:p>
                  </a:txBody>
                  <a:tcPr marL="7620" marR="7620" marT="7620" marB="0" anchor="b"/>
                </a:tc>
                <a:extLst>
                  <a:ext uri="{0D108BD9-81ED-4DB2-BD59-A6C34878D82A}">
                    <a16:rowId xmlns:a16="http://schemas.microsoft.com/office/drawing/2014/main" val="1881042562"/>
                  </a:ext>
                </a:extLst>
              </a:tr>
              <a:tr h="355834">
                <a:tc>
                  <a:txBody>
                    <a:bodyPr/>
                    <a:lstStyle/>
                    <a:p>
                      <a:pPr algn="ctr"/>
                      <a:r>
                        <a:rPr lang="en-US" altLang="zh-CN" b="1" dirty="0"/>
                        <a:t>J3</a:t>
                      </a:r>
                      <a:endParaRPr lang="zh-CN" altLang="en-US" b="1" dirty="0"/>
                    </a:p>
                  </a:txBody>
                  <a:tcPr/>
                </a:tc>
                <a:tc>
                  <a:txBody>
                    <a:bodyPr/>
                    <a:lstStyle/>
                    <a:p>
                      <a:pPr algn="ctr" fontAlgn="b"/>
                      <a:r>
                        <a:rPr lang="en-US" sz="1800" b="1" i="0" u="none" strike="noStrike" dirty="0">
                          <a:solidFill>
                            <a:srgbClr val="000000"/>
                          </a:solidFill>
                          <a:effectLst/>
                          <a:latin typeface="+mj-lt"/>
                          <a:ea typeface="等线" panose="02010600030101010101" pitchFamily="2" charset="-122"/>
                        </a:rPr>
                        <a:t>MHMD082G1B</a:t>
                      </a:r>
                    </a:p>
                  </a:txBody>
                  <a:tcPr marL="7620" marR="7620" marT="7620" marB="0" anchor="b"/>
                </a:tc>
                <a:tc>
                  <a:txBody>
                    <a:bodyPr/>
                    <a:lstStyle/>
                    <a:p>
                      <a:pPr algn="ctr"/>
                      <a:r>
                        <a:rPr lang="en-US" altLang="zh-CN" b="1" dirty="0"/>
                        <a:t>750</a:t>
                      </a:r>
                      <a:endParaRPr lang="zh-CN" altLang="en-US" b="1" dirty="0"/>
                    </a:p>
                  </a:txBody>
                  <a:tcPr/>
                </a:tc>
                <a:tc>
                  <a:txBody>
                    <a:bodyPr/>
                    <a:lstStyle/>
                    <a:p>
                      <a:pPr algn="ctr" fontAlgn="b"/>
                      <a:r>
                        <a:rPr lang="en-US" altLang="zh-CN" sz="1800" b="1" i="0" u="none" strike="noStrike">
                          <a:solidFill>
                            <a:srgbClr val="000000"/>
                          </a:solidFill>
                          <a:effectLst/>
                          <a:latin typeface="+mj-lt"/>
                          <a:ea typeface="等线" panose="02010600030101010101" pitchFamily="2" charset="-122"/>
                        </a:rPr>
                        <a:t>1.61</a:t>
                      </a:r>
                    </a:p>
                  </a:txBody>
                  <a:tcPr marL="7620" marR="7620" marT="7620" marB="0" anchor="b"/>
                </a:tc>
                <a:tc>
                  <a:txBody>
                    <a:bodyPr/>
                    <a:lstStyle/>
                    <a:p>
                      <a:pPr algn="ctr" fontAlgn="b"/>
                      <a:r>
                        <a:rPr lang="en-US" altLang="zh-CN" sz="1800" b="1" i="0" u="none" strike="noStrike">
                          <a:solidFill>
                            <a:srgbClr val="000000"/>
                          </a:solidFill>
                          <a:effectLst/>
                          <a:latin typeface="+mj-lt"/>
                          <a:ea typeface="等线" panose="02010600030101010101" pitchFamily="2" charset="-122"/>
                        </a:rPr>
                        <a:t>2.4</a:t>
                      </a:r>
                    </a:p>
                  </a:txBody>
                  <a:tcPr marL="7620" marR="7620" marT="7620" marB="0" anchor="b"/>
                </a:tc>
                <a:extLst>
                  <a:ext uri="{0D108BD9-81ED-4DB2-BD59-A6C34878D82A}">
                    <a16:rowId xmlns:a16="http://schemas.microsoft.com/office/drawing/2014/main" val="2838318870"/>
                  </a:ext>
                </a:extLst>
              </a:tr>
              <a:tr h="355834">
                <a:tc>
                  <a:txBody>
                    <a:bodyPr/>
                    <a:lstStyle/>
                    <a:p>
                      <a:pPr algn="ctr"/>
                      <a:r>
                        <a:rPr lang="en-US" altLang="zh-CN" b="1" dirty="0"/>
                        <a:t>J4</a:t>
                      </a:r>
                      <a:endParaRPr lang="zh-CN" altLang="en-US" b="1" dirty="0"/>
                    </a:p>
                  </a:txBody>
                  <a:tcPr/>
                </a:tc>
                <a:tc>
                  <a:txBody>
                    <a:bodyPr/>
                    <a:lstStyle/>
                    <a:p>
                      <a:pPr algn="ctr" fontAlgn="b"/>
                      <a:r>
                        <a:rPr lang="en-US" sz="1800" b="1" i="0" u="none" strike="noStrike" dirty="0">
                          <a:solidFill>
                            <a:srgbClr val="000000"/>
                          </a:solidFill>
                          <a:effectLst/>
                          <a:latin typeface="+mj-lt"/>
                          <a:ea typeface="等线" panose="02010600030101010101" pitchFamily="2" charset="-122"/>
                        </a:rPr>
                        <a:t>MSMD022G1B</a:t>
                      </a:r>
                    </a:p>
                  </a:txBody>
                  <a:tcPr marL="7620" marR="7620" marT="7620" marB="0" anchor="b"/>
                </a:tc>
                <a:tc>
                  <a:txBody>
                    <a:bodyPr/>
                    <a:lstStyle/>
                    <a:p>
                      <a:pPr algn="ctr"/>
                      <a:r>
                        <a:rPr lang="en-US" altLang="zh-CN" b="1" dirty="0"/>
                        <a:t>200</a:t>
                      </a:r>
                      <a:endParaRPr lang="zh-CN" altLang="en-US" b="1" dirty="0"/>
                    </a:p>
                  </a:txBody>
                  <a:tcPr/>
                </a:tc>
                <a:tc>
                  <a:txBody>
                    <a:bodyPr/>
                    <a:lstStyle/>
                    <a:p>
                      <a:pPr algn="ctr" fontAlgn="b"/>
                      <a:r>
                        <a:rPr lang="en-US" altLang="zh-CN" sz="1800" b="1" i="0" u="none" strike="noStrike" dirty="0">
                          <a:solidFill>
                            <a:srgbClr val="000000"/>
                          </a:solidFill>
                          <a:effectLst/>
                          <a:latin typeface="+mj-lt"/>
                          <a:ea typeface="等线" panose="02010600030101010101" pitchFamily="2" charset="-122"/>
                        </a:rPr>
                        <a:t>0.16</a:t>
                      </a:r>
                    </a:p>
                  </a:txBody>
                  <a:tcPr marL="7620" marR="7620" marT="7620" marB="0" anchor="b"/>
                </a:tc>
                <a:tc>
                  <a:txBody>
                    <a:bodyPr/>
                    <a:lstStyle/>
                    <a:p>
                      <a:pPr algn="ctr" fontAlgn="b"/>
                      <a:r>
                        <a:rPr lang="en-US" altLang="zh-CN" sz="1800" b="1" i="0" u="none" strike="noStrike">
                          <a:solidFill>
                            <a:srgbClr val="000000"/>
                          </a:solidFill>
                          <a:effectLst/>
                          <a:latin typeface="+mj-lt"/>
                          <a:ea typeface="等线" panose="02010600030101010101" pitchFamily="2" charset="-122"/>
                        </a:rPr>
                        <a:t>0.64</a:t>
                      </a:r>
                    </a:p>
                  </a:txBody>
                  <a:tcPr marL="7620" marR="7620" marT="7620" marB="0" anchor="b"/>
                </a:tc>
                <a:extLst>
                  <a:ext uri="{0D108BD9-81ED-4DB2-BD59-A6C34878D82A}">
                    <a16:rowId xmlns:a16="http://schemas.microsoft.com/office/drawing/2014/main" val="1396903632"/>
                  </a:ext>
                </a:extLst>
              </a:tr>
              <a:tr h="355834">
                <a:tc>
                  <a:txBody>
                    <a:bodyPr/>
                    <a:lstStyle/>
                    <a:p>
                      <a:pPr algn="ctr"/>
                      <a:r>
                        <a:rPr lang="en-US" altLang="zh-CN" b="1" dirty="0"/>
                        <a:t>J5</a:t>
                      </a:r>
                      <a:endParaRPr lang="zh-CN" altLang="en-US" b="1" dirty="0"/>
                    </a:p>
                  </a:txBody>
                  <a:tcPr/>
                </a:tc>
                <a:tc>
                  <a:txBody>
                    <a:bodyPr/>
                    <a:lstStyle/>
                    <a:p>
                      <a:pPr algn="ctr" fontAlgn="b"/>
                      <a:r>
                        <a:rPr lang="en-US" sz="1800" b="1" i="0" u="none" strike="noStrike" dirty="0">
                          <a:solidFill>
                            <a:srgbClr val="000000"/>
                          </a:solidFill>
                          <a:effectLst/>
                          <a:latin typeface="+mj-lt"/>
                          <a:ea typeface="等线" panose="02010600030101010101" pitchFamily="2" charset="-122"/>
                        </a:rPr>
                        <a:t>MSMD011G1V</a:t>
                      </a:r>
                    </a:p>
                  </a:txBody>
                  <a:tcPr marL="7620" marR="7620" marT="7620" marB="0" anchor="b"/>
                </a:tc>
                <a:tc>
                  <a:txBody>
                    <a:bodyPr/>
                    <a:lstStyle/>
                    <a:p>
                      <a:pPr algn="ctr"/>
                      <a:r>
                        <a:rPr lang="en-US" altLang="zh-CN" b="1" dirty="0"/>
                        <a:t>100</a:t>
                      </a:r>
                      <a:endParaRPr lang="zh-CN" altLang="en-US" b="1" dirty="0"/>
                    </a:p>
                  </a:txBody>
                  <a:tcPr/>
                </a:tc>
                <a:tc>
                  <a:txBody>
                    <a:bodyPr/>
                    <a:lstStyle/>
                    <a:p>
                      <a:pPr algn="ctr" fontAlgn="b"/>
                      <a:r>
                        <a:rPr lang="en-US" altLang="zh-CN" sz="1800" b="1" i="0" u="none" strike="noStrike" dirty="0">
                          <a:solidFill>
                            <a:srgbClr val="000000"/>
                          </a:solidFill>
                          <a:effectLst/>
                          <a:latin typeface="+mj-lt"/>
                          <a:ea typeface="等线" panose="02010600030101010101" pitchFamily="2" charset="-122"/>
                        </a:rPr>
                        <a:t>0.054</a:t>
                      </a:r>
                    </a:p>
                  </a:txBody>
                  <a:tcPr marL="7620" marR="7620" marT="7620" marB="0" anchor="b"/>
                </a:tc>
                <a:tc>
                  <a:txBody>
                    <a:bodyPr/>
                    <a:lstStyle/>
                    <a:p>
                      <a:pPr algn="ctr" fontAlgn="b"/>
                      <a:r>
                        <a:rPr lang="en-US" altLang="zh-CN" sz="1800" b="1" i="0" u="none" strike="noStrike" dirty="0">
                          <a:solidFill>
                            <a:srgbClr val="000000"/>
                          </a:solidFill>
                          <a:effectLst/>
                          <a:latin typeface="+mj-lt"/>
                          <a:ea typeface="等线" panose="02010600030101010101" pitchFamily="2" charset="-122"/>
                        </a:rPr>
                        <a:t>0.32</a:t>
                      </a:r>
                    </a:p>
                  </a:txBody>
                  <a:tcPr marL="7620" marR="7620" marT="7620" marB="0" anchor="b"/>
                </a:tc>
                <a:extLst>
                  <a:ext uri="{0D108BD9-81ED-4DB2-BD59-A6C34878D82A}">
                    <a16:rowId xmlns:a16="http://schemas.microsoft.com/office/drawing/2014/main" val="4183609911"/>
                  </a:ext>
                </a:extLst>
              </a:tr>
              <a:tr h="350960">
                <a:tc>
                  <a:txBody>
                    <a:bodyPr/>
                    <a:lstStyle/>
                    <a:p>
                      <a:pPr algn="ctr"/>
                      <a:r>
                        <a:rPr lang="en-US" altLang="zh-CN" b="1" dirty="0"/>
                        <a:t>J6</a:t>
                      </a:r>
                      <a:endParaRPr lang="zh-CN" altLang="en-US" b="1" dirty="0"/>
                    </a:p>
                  </a:txBody>
                  <a:tcPr/>
                </a:tc>
                <a:tc>
                  <a:txBody>
                    <a:bodyPr/>
                    <a:lstStyle/>
                    <a:p>
                      <a:pPr algn="ctr" fontAlgn="b"/>
                      <a:r>
                        <a:rPr lang="en-US" sz="1800" b="1" i="0" u="none" strike="noStrike" dirty="0">
                          <a:solidFill>
                            <a:srgbClr val="000000"/>
                          </a:solidFill>
                          <a:effectLst/>
                          <a:latin typeface="+mj-lt"/>
                          <a:ea typeface="等线" panose="02010600030101010101" pitchFamily="2" charset="-122"/>
                        </a:rPr>
                        <a:t>MSMD011G1V</a:t>
                      </a:r>
                    </a:p>
                  </a:txBody>
                  <a:tcPr marL="7620" marR="7620" marT="7620" marB="0" anchor="b"/>
                </a:tc>
                <a:tc>
                  <a:txBody>
                    <a:bodyPr/>
                    <a:lstStyle/>
                    <a:p>
                      <a:pPr algn="ctr"/>
                      <a:r>
                        <a:rPr lang="en-US" altLang="zh-CN" b="1" dirty="0"/>
                        <a:t>100</a:t>
                      </a:r>
                      <a:endParaRPr lang="zh-CN" altLang="en-US" b="1" dirty="0"/>
                    </a:p>
                  </a:txBody>
                  <a:tcPr/>
                </a:tc>
                <a:tc>
                  <a:txBody>
                    <a:bodyPr/>
                    <a:lstStyle/>
                    <a:p>
                      <a:pPr algn="ctr" fontAlgn="b"/>
                      <a:r>
                        <a:rPr lang="en-US" altLang="zh-CN" sz="1800" b="1" i="0" u="none" strike="noStrike" dirty="0">
                          <a:solidFill>
                            <a:srgbClr val="000000"/>
                          </a:solidFill>
                          <a:effectLst/>
                          <a:latin typeface="+mj-lt"/>
                          <a:ea typeface="等线" panose="02010600030101010101" pitchFamily="2" charset="-122"/>
                        </a:rPr>
                        <a:t>0.054</a:t>
                      </a:r>
                    </a:p>
                  </a:txBody>
                  <a:tcPr marL="7620" marR="7620" marT="7620" marB="0" anchor="b"/>
                </a:tc>
                <a:tc>
                  <a:txBody>
                    <a:bodyPr/>
                    <a:lstStyle/>
                    <a:p>
                      <a:pPr algn="ctr" fontAlgn="b"/>
                      <a:r>
                        <a:rPr lang="en-US" altLang="zh-CN" sz="1800" b="1" i="0" u="none" strike="noStrike" dirty="0">
                          <a:solidFill>
                            <a:srgbClr val="000000"/>
                          </a:solidFill>
                          <a:effectLst/>
                          <a:latin typeface="+mj-lt"/>
                          <a:ea typeface="等线" panose="02010600030101010101" pitchFamily="2" charset="-122"/>
                        </a:rPr>
                        <a:t>0.32</a:t>
                      </a:r>
                    </a:p>
                  </a:txBody>
                  <a:tcPr marL="7620" marR="7620" marT="7620" marB="0" anchor="b"/>
                </a:tc>
                <a:extLst>
                  <a:ext uri="{0D108BD9-81ED-4DB2-BD59-A6C34878D82A}">
                    <a16:rowId xmlns:a16="http://schemas.microsoft.com/office/drawing/2014/main" val="2783366280"/>
                  </a:ext>
                </a:extLst>
              </a:tr>
            </a:tbl>
          </a:graphicData>
        </a:graphic>
      </p:graphicFrame>
    </p:spTree>
    <p:extLst>
      <p:ext uri="{BB962C8B-B14F-4D97-AF65-F5344CB8AC3E}">
        <p14:creationId xmlns:p14="http://schemas.microsoft.com/office/powerpoint/2010/main" val="376665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ADAAE3E-9379-4548-A16A-811408B592EF}"/>
              </a:ext>
            </a:extLst>
          </p:cNvPr>
          <p:cNvSpPr/>
          <p:nvPr/>
        </p:nvSpPr>
        <p:spPr>
          <a:xfrm>
            <a:off x="0" y="2217644"/>
            <a:ext cx="12192000" cy="868461"/>
          </a:xfrm>
          <a:prstGeom prst="rect">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9" name="矩形 38">
            <a:extLst>
              <a:ext uri="{FF2B5EF4-FFF2-40B4-BE49-F238E27FC236}">
                <a16:creationId xmlns:a16="http://schemas.microsoft.com/office/drawing/2014/main" id="{F84D57E6-A80A-CE4D-ABE0-576C94F6D764}"/>
              </a:ext>
            </a:extLst>
          </p:cNvPr>
          <p:cNvSpPr/>
          <p:nvPr/>
        </p:nvSpPr>
        <p:spPr>
          <a:xfrm>
            <a:off x="0" y="3086104"/>
            <a:ext cx="12192000" cy="2740681"/>
          </a:xfrm>
          <a:prstGeom prst="rect">
            <a:avLst/>
          </a:prstGeom>
          <a:solidFill>
            <a:srgbClr val="C8161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929561" y="66268"/>
            <a:ext cx="7081677" cy="598488"/>
          </a:xfrm>
        </p:spPr>
        <p:txBody>
          <a:bodyPr/>
          <a:lstStyle/>
          <a:p>
            <a:r>
              <a:rPr lang="zh-CN" altLang="en-US" dirty="0">
                <a:cs typeface="+mn-ea"/>
                <a:sym typeface="+mn-lt"/>
              </a:rPr>
              <a:t>减速机选型</a:t>
            </a:r>
            <a:endParaRPr lang="zh-CN" altLang="zh-CN" dirty="0">
              <a:cs typeface="+mn-ea"/>
              <a:sym typeface="+mn-lt"/>
            </a:endParaRP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dirty="0">
              <a:cs typeface="+mn-ea"/>
              <a:sym typeface="+mn-lt"/>
            </a:endParaRPr>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pPr algn="ctr"/>
            <a:endParaRPr lang="zh-CN" altLang="en-US" dirty="0">
              <a:cs typeface="+mn-ea"/>
              <a:sym typeface="+mn-lt"/>
            </a:endParaRPr>
          </a:p>
        </p:txBody>
      </p:sp>
      <p:sp>
        <p:nvSpPr>
          <p:cNvPr id="17" name="灯片编号占位符 16">
            <a:extLst>
              <a:ext uri="{FF2B5EF4-FFF2-40B4-BE49-F238E27FC236}">
                <a16:creationId xmlns:a16="http://schemas.microsoft.com/office/drawing/2014/main" id="{7A03C396-2E07-E54E-948B-92644C839F72}"/>
              </a:ext>
            </a:extLst>
          </p:cNvPr>
          <p:cNvSpPr>
            <a:spLocks noGrp="1"/>
          </p:cNvSpPr>
          <p:nvPr>
            <p:ph type="sldNum" sz="quarter" idx="10"/>
          </p:nvPr>
        </p:nvSpPr>
        <p:spPr/>
        <p:txBody>
          <a:bodyPr/>
          <a:lstStyle/>
          <a:p>
            <a:fld id="{6C53781C-E1F6-4315-A39D-61273F2E0596}" type="slidenum">
              <a:rPr lang="zh-CN" altLang="en-US" smtClean="0">
                <a:cs typeface="+mn-ea"/>
                <a:sym typeface="+mn-lt"/>
              </a:rPr>
              <a:pPr/>
              <a:t>11</a:t>
            </a:fld>
            <a:endParaRPr lang="zh-CN" altLang="en-US" dirty="0">
              <a:cs typeface="+mn-ea"/>
              <a:sym typeface="+mn-lt"/>
            </a:endParaRPr>
          </a:p>
        </p:txBody>
      </p:sp>
      <p:sp>
        <p:nvSpPr>
          <p:cNvPr id="24" name="矩形 23">
            <a:extLst>
              <a:ext uri="{FF2B5EF4-FFF2-40B4-BE49-F238E27FC236}">
                <a16:creationId xmlns:a16="http://schemas.microsoft.com/office/drawing/2014/main" id="{6C4B8286-081A-E249-B4E3-A0731C1AA9C1}"/>
              </a:ext>
            </a:extLst>
          </p:cNvPr>
          <p:cNvSpPr/>
          <p:nvPr/>
        </p:nvSpPr>
        <p:spPr>
          <a:xfrm>
            <a:off x="8293500" y="1403756"/>
            <a:ext cx="1694695" cy="707886"/>
          </a:xfrm>
          <a:prstGeom prst="rect">
            <a:avLst/>
          </a:prstGeom>
          <a:noFill/>
          <a:ln>
            <a:noFill/>
          </a:ln>
        </p:spPr>
        <p:txBody>
          <a:bodyPr wrap="none">
            <a:spAutoFit/>
          </a:bodyPr>
          <a:lstStyle/>
          <a:p>
            <a:pPr algn="ctr"/>
            <a:r>
              <a:rPr lang="zh-CN" altLang="en-US" sz="4000" b="1" kern="100" dirty="0">
                <a:solidFill>
                  <a:schemeClr val="accent6">
                    <a:lumMod val="50000"/>
                  </a:schemeClr>
                </a:solidFill>
                <a:cs typeface="+mn-ea"/>
                <a:sym typeface="+mn-lt"/>
              </a:rPr>
              <a:t>减速机</a:t>
            </a:r>
            <a:endParaRPr lang="en" altLang="zh-CN" sz="4000" b="1" kern="100" dirty="0">
              <a:solidFill>
                <a:schemeClr val="accent6">
                  <a:lumMod val="50000"/>
                </a:schemeClr>
              </a:solidFill>
              <a:cs typeface="+mn-ea"/>
              <a:sym typeface="+mn-lt"/>
            </a:endParaRPr>
          </a:p>
        </p:txBody>
      </p:sp>
      <p:sp>
        <p:nvSpPr>
          <p:cNvPr id="8" name="文本框 7">
            <a:extLst>
              <a:ext uri="{FF2B5EF4-FFF2-40B4-BE49-F238E27FC236}">
                <a16:creationId xmlns:a16="http://schemas.microsoft.com/office/drawing/2014/main" id="{270A7502-8486-FE45-83F9-36337FCA9912}"/>
              </a:ext>
            </a:extLst>
          </p:cNvPr>
          <p:cNvSpPr txBox="1"/>
          <p:nvPr/>
        </p:nvSpPr>
        <p:spPr>
          <a:xfrm>
            <a:off x="9978552" y="1240311"/>
            <a:ext cx="1723549" cy="1015663"/>
          </a:xfrm>
          <a:prstGeom prst="rect">
            <a:avLst/>
          </a:prstGeom>
          <a:noFill/>
        </p:spPr>
        <p:txBody>
          <a:bodyPr wrap="none" rtlCol="0">
            <a:spAutoFit/>
          </a:bodyPr>
          <a:lstStyle/>
          <a:p>
            <a:r>
              <a:rPr kumimoji="1" lang="zh-CN" altLang="en-US" sz="6000" dirty="0">
                <a:solidFill>
                  <a:schemeClr val="accent1"/>
                </a:solidFill>
                <a:cs typeface="+mn-ea"/>
                <a:sym typeface="+mn-lt"/>
              </a:rPr>
              <a:t>简介</a:t>
            </a:r>
            <a:endParaRPr kumimoji="1" lang="zh-CN" altLang="en-US" sz="4400" dirty="0">
              <a:solidFill>
                <a:schemeClr val="accent1"/>
              </a:solidFill>
              <a:cs typeface="+mn-ea"/>
              <a:sym typeface="+mn-lt"/>
            </a:endParaRPr>
          </a:p>
        </p:txBody>
      </p:sp>
      <p:cxnSp>
        <p:nvCxnSpPr>
          <p:cNvPr id="10" name="直线连接符 9">
            <a:extLst>
              <a:ext uri="{FF2B5EF4-FFF2-40B4-BE49-F238E27FC236}">
                <a16:creationId xmlns:a16="http://schemas.microsoft.com/office/drawing/2014/main" id="{BACA23C9-3216-5944-8079-B7DE4E78F07F}"/>
              </a:ext>
            </a:extLst>
          </p:cNvPr>
          <p:cNvCxnSpPr/>
          <p:nvPr/>
        </p:nvCxnSpPr>
        <p:spPr>
          <a:xfrm>
            <a:off x="9988195" y="1541689"/>
            <a:ext cx="0" cy="461665"/>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2" name="矩形 1">
            <a:extLst>
              <a:ext uri="{FF2B5EF4-FFF2-40B4-BE49-F238E27FC236}">
                <a16:creationId xmlns:a16="http://schemas.microsoft.com/office/drawing/2014/main" id="{82F75DF5-E460-EA43-88BA-7C80DF46E483}"/>
              </a:ext>
            </a:extLst>
          </p:cNvPr>
          <p:cNvSpPr/>
          <p:nvPr/>
        </p:nvSpPr>
        <p:spPr>
          <a:xfrm>
            <a:off x="6002380" y="3120764"/>
            <a:ext cx="5870564" cy="2308324"/>
          </a:xfrm>
          <a:prstGeom prst="rect">
            <a:avLst/>
          </a:prstGeom>
        </p:spPr>
        <p:txBody>
          <a:bodyPr wrap="square">
            <a:spAutoFit/>
          </a:bodyPr>
          <a:lstStyle/>
          <a:p>
            <a:pPr marL="342900" indent="-342900">
              <a:buFont typeface="Wingdings" pitchFamily="2" charset="2"/>
              <a:buChar char="Ø"/>
            </a:pPr>
            <a:r>
              <a:rPr lang="en-US" altLang="zh-CN" sz="2400" b="1" kern="100" dirty="0">
                <a:solidFill>
                  <a:schemeClr val="bg1"/>
                </a:solidFill>
                <a:cs typeface="+mn-ea"/>
                <a:sym typeface="+mn-lt"/>
              </a:rPr>
              <a:t>RV</a:t>
            </a:r>
            <a:r>
              <a:rPr lang="zh-CN" altLang="en-US" sz="2400" b="1" kern="100" dirty="0">
                <a:solidFill>
                  <a:schemeClr val="bg1"/>
                </a:solidFill>
                <a:cs typeface="+mn-ea"/>
                <a:sym typeface="+mn-lt"/>
              </a:rPr>
              <a:t>减速机：安装在机座、大臂、肩膀等重负载位置。著名企业有：</a:t>
            </a:r>
            <a:r>
              <a:rPr lang="zh-CN" altLang="en-US" sz="2400" b="1" kern="100" dirty="0">
                <a:solidFill>
                  <a:srgbClr val="FFFF00"/>
                </a:solidFill>
                <a:cs typeface="+mn-ea"/>
                <a:sym typeface="+mn-lt"/>
              </a:rPr>
              <a:t>日本纳博特斯克，</a:t>
            </a:r>
            <a:r>
              <a:rPr lang="zh-CN" altLang="en-US" sz="2400" b="1" kern="100" dirty="0">
                <a:solidFill>
                  <a:schemeClr val="accent3">
                    <a:lumMod val="40000"/>
                    <a:lumOff val="60000"/>
                  </a:schemeClr>
                </a:solidFill>
                <a:cs typeface="+mn-ea"/>
                <a:sym typeface="+mn-lt"/>
              </a:rPr>
              <a:t>国产振康</a:t>
            </a:r>
            <a:r>
              <a:rPr lang="en-US" altLang="zh-CN" sz="2400" b="1" kern="100" dirty="0">
                <a:solidFill>
                  <a:schemeClr val="accent3">
                    <a:lumMod val="40000"/>
                    <a:lumOff val="60000"/>
                  </a:schemeClr>
                </a:solidFill>
                <a:cs typeface="+mn-ea"/>
                <a:sym typeface="+mn-lt"/>
              </a:rPr>
              <a:t>RV</a:t>
            </a:r>
            <a:r>
              <a:rPr lang="zh-CN" altLang="en-US" sz="2400" b="1" kern="100" dirty="0">
                <a:solidFill>
                  <a:srgbClr val="FFFF00"/>
                </a:solidFill>
                <a:cs typeface="+mn-ea"/>
                <a:sym typeface="+mn-lt"/>
              </a:rPr>
              <a:t>、双环传动</a:t>
            </a:r>
            <a:r>
              <a:rPr lang="zh-CN" altLang="en-US" sz="2400" b="1" kern="100" dirty="0">
                <a:solidFill>
                  <a:schemeClr val="bg1"/>
                </a:solidFill>
                <a:cs typeface="+mn-ea"/>
                <a:sym typeface="+mn-lt"/>
              </a:rPr>
              <a:t>。</a:t>
            </a:r>
          </a:p>
          <a:p>
            <a:pPr marL="342900" indent="-342900">
              <a:buFont typeface="Wingdings" pitchFamily="2" charset="2"/>
              <a:buChar char="Ø"/>
            </a:pPr>
            <a:r>
              <a:rPr lang="zh-CN" altLang="en-US" sz="2400" b="1" kern="100" dirty="0">
                <a:solidFill>
                  <a:schemeClr val="bg1"/>
                </a:solidFill>
                <a:cs typeface="+mn-ea"/>
                <a:sym typeface="+mn-lt"/>
              </a:rPr>
              <a:t>谐波减速机：安装在小臂、腕部或手部等轻负载位置。著名企业有：</a:t>
            </a:r>
            <a:r>
              <a:rPr lang="zh-CN" altLang="en-US" sz="2400" b="1" kern="100" dirty="0">
                <a:solidFill>
                  <a:schemeClr val="accent3">
                    <a:lumMod val="40000"/>
                    <a:lumOff val="60000"/>
                  </a:schemeClr>
                </a:solidFill>
                <a:cs typeface="+mn-ea"/>
                <a:sym typeface="+mn-lt"/>
              </a:rPr>
              <a:t>日本哈默纳科 </a:t>
            </a:r>
            <a:r>
              <a:rPr lang="zh-CN" altLang="en-US" sz="2400" b="1" kern="100" dirty="0">
                <a:solidFill>
                  <a:srgbClr val="FFFF00"/>
                </a:solidFill>
                <a:cs typeface="+mn-ea"/>
                <a:sym typeface="+mn-lt"/>
              </a:rPr>
              <a:t>，国产苏州绿的谐波</a:t>
            </a:r>
            <a:r>
              <a:rPr lang="zh-CN" altLang="en-US" sz="2400" b="1" kern="100" dirty="0">
                <a:solidFill>
                  <a:schemeClr val="bg1"/>
                </a:solidFill>
                <a:cs typeface="+mn-ea"/>
                <a:sym typeface="+mn-lt"/>
              </a:rPr>
              <a:t>。 </a:t>
            </a:r>
            <a:endParaRPr lang="zh-CN" altLang="en-US" sz="2400" b="1" dirty="0">
              <a:solidFill>
                <a:schemeClr val="bg1"/>
              </a:solidFill>
              <a:cs typeface="+mn-ea"/>
              <a:sym typeface="+mn-lt"/>
            </a:endParaRPr>
          </a:p>
        </p:txBody>
      </p:sp>
      <p:pic>
        <p:nvPicPr>
          <p:cNvPr id="9" name="图片 8">
            <a:extLst>
              <a:ext uri="{FF2B5EF4-FFF2-40B4-BE49-F238E27FC236}">
                <a16:creationId xmlns:a16="http://schemas.microsoft.com/office/drawing/2014/main" id="{9212BC5E-6DC1-DF42-9C6A-4B8FFEDD6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056" y="1803002"/>
            <a:ext cx="5080000" cy="3591846"/>
          </a:xfrm>
          <a:prstGeom prst="rect">
            <a:avLst/>
          </a:prstGeom>
          <a:ln>
            <a:no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88FC447C-AA0A-4427-9570-BCA8FCECF56C}"/>
              </a:ext>
            </a:extLst>
          </p:cNvPr>
          <p:cNvSpPr/>
          <p:nvPr/>
        </p:nvSpPr>
        <p:spPr>
          <a:xfrm>
            <a:off x="6291258" y="2350474"/>
            <a:ext cx="5900742" cy="463601"/>
          </a:xfrm>
          <a:prstGeom prst="rect">
            <a:avLst/>
          </a:prstGeom>
        </p:spPr>
        <p:txBody>
          <a:bodyPr wrap="square">
            <a:spAutoFit/>
          </a:bodyPr>
          <a:lstStyle/>
          <a:p>
            <a:r>
              <a:rPr lang="zh-CN" altLang="en-US" sz="2400" b="1" kern="100" dirty="0">
                <a:solidFill>
                  <a:schemeClr val="bg1"/>
                </a:solidFill>
                <a:cs typeface="+mn-ea"/>
                <a:sym typeface="+mn-lt"/>
              </a:rPr>
              <a:t>用来精确控制机器人动作，传输更大的力矩</a:t>
            </a:r>
            <a:endParaRPr lang="zh-CN" altLang="en-US" sz="2400" b="1" dirty="0">
              <a:solidFill>
                <a:schemeClr val="bg1"/>
              </a:solidFill>
              <a:cs typeface="+mn-ea"/>
              <a:sym typeface="+mn-lt"/>
            </a:endParaRPr>
          </a:p>
        </p:txBody>
      </p:sp>
    </p:spTree>
    <p:extLst>
      <p:ext uri="{BB962C8B-B14F-4D97-AF65-F5344CB8AC3E}">
        <p14:creationId xmlns:p14="http://schemas.microsoft.com/office/powerpoint/2010/main" val="26940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45408D1-D87C-594B-B072-AC645C80458B}"/>
              </a:ext>
            </a:extLst>
          </p:cNvPr>
          <p:cNvSpPr/>
          <p:nvPr/>
        </p:nvSpPr>
        <p:spPr>
          <a:xfrm>
            <a:off x="0" y="2217644"/>
            <a:ext cx="12192000" cy="868461"/>
          </a:xfrm>
          <a:prstGeom prst="rect">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9" name="矩形 38">
            <a:extLst>
              <a:ext uri="{FF2B5EF4-FFF2-40B4-BE49-F238E27FC236}">
                <a16:creationId xmlns:a16="http://schemas.microsoft.com/office/drawing/2014/main" id="{F84D57E6-A80A-CE4D-ABE0-576C94F6D764}"/>
              </a:ext>
            </a:extLst>
          </p:cNvPr>
          <p:cNvSpPr/>
          <p:nvPr/>
        </p:nvSpPr>
        <p:spPr>
          <a:xfrm>
            <a:off x="0" y="3096833"/>
            <a:ext cx="12192000" cy="2788889"/>
          </a:xfrm>
          <a:prstGeom prst="rect">
            <a:avLst/>
          </a:prstGeom>
          <a:solidFill>
            <a:srgbClr val="C8161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929561" y="66268"/>
            <a:ext cx="7081677" cy="598488"/>
          </a:xfrm>
        </p:spPr>
        <p:txBody>
          <a:bodyPr/>
          <a:lstStyle/>
          <a:p>
            <a:r>
              <a:rPr lang="zh-CN" altLang="en-US" dirty="0">
                <a:cs typeface="+mn-ea"/>
                <a:sym typeface="+mn-lt"/>
              </a:rPr>
              <a:t>减速机选型</a:t>
            </a:r>
            <a:endParaRPr lang="zh-CN" altLang="zh-CN" dirty="0">
              <a:cs typeface="+mn-ea"/>
              <a:sym typeface="+mn-lt"/>
            </a:endParaRPr>
          </a:p>
        </p:txBody>
      </p:sp>
      <p:sp>
        <p:nvSpPr>
          <p:cNvPr id="17" name="灯片编号占位符 16">
            <a:extLst>
              <a:ext uri="{FF2B5EF4-FFF2-40B4-BE49-F238E27FC236}">
                <a16:creationId xmlns:a16="http://schemas.microsoft.com/office/drawing/2014/main" id="{7A03C396-2E07-E54E-948B-92644C839F72}"/>
              </a:ext>
            </a:extLst>
          </p:cNvPr>
          <p:cNvSpPr>
            <a:spLocks noGrp="1"/>
          </p:cNvSpPr>
          <p:nvPr>
            <p:ph type="sldNum" sz="quarter" idx="10"/>
          </p:nvPr>
        </p:nvSpPr>
        <p:spPr/>
        <p:txBody>
          <a:bodyPr/>
          <a:lstStyle/>
          <a:p>
            <a:fld id="{6C53781C-E1F6-4315-A39D-61273F2E0596}" type="slidenum">
              <a:rPr lang="zh-CN" altLang="en-US" smtClean="0">
                <a:cs typeface="+mn-ea"/>
                <a:sym typeface="+mn-lt"/>
              </a:rPr>
              <a:pPr/>
              <a:t>12</a:t>
            </a:fld>
            <a:endParaRPr lang="zh-CN" altLang="en-US" dirty="0">
              <a:cs typeface="+mn-ea"/>
              <a:sym typeface="+mn-lt"/>
            </a:endParaRPr>
          </a:p>
        </p:txBody>
      </p:sp>
      <p:sp>
        <p:nvSpPr>
          <p:cNvPr id="24" name="矩形 23">
            <a:extLst>
              <a:ext uri="{FF2B5EF4-FFF2-40B4-BE49-F238E27FC236}">
                <a16:creationId xmlns:a16="http://schemas.microsoft.com/office/drawing/2014/main" id="{6C4B8286-081A-E249-B4E3-A0731C1AA9C1}"/>
              </a:ext>
            </a:extLst>
          </p:cNvPr>
          <p:cNvSpPr/>
          <p:nvPr/>
        </p:nvSpPr>
        <p:spPr>
          <a:xfrm>
            <a:off x="4230512" y="1064610"/>
            <a:ext cx="1694696" cy="707886"/>
          </a:xfrm>
          <a:prstGeom prst="rect">
            <a:avLst/>
          </a:prstGeom>
          <a:noFill/>
          <a:ln>
            <a:noFill/>
          </a:ln>
        </p:spPr>
        <p:txBody>
          <a:bodyPr wrap="none">
            <a:spAutoFit/>
          </a:bodyPr>
          <a:lstStyle/>
          <a:p>
            <a:pPr algn="ctr"/>
            <a:r>
              <a:rPr lang="zh-CN" altLang="en-US" sz="4000" b="1" kern="100" dirty="0">
                <a:solidFill>
                  <a:schemeClr val="accent6">
                    <a:lumMod val="50000"/>
                  </a:schemeClr>
                </a:solidFill>
                <a:cs typeface="+mn-ea"/>
                <a:sym typeface="+mn-lt"/>
              </a:rPr>
              <a:t>减速机</a:t>
            </a:r>
            <a:endParaRPr lang="en" altLang="zh-CN" sz="4000" b="1" kern="100" dirty="0">
              <a:solidFill>
                <a:schemeClr val="accent6">
                  <a:lumMod val="50000"/>
                </a:schemeClr>
              </a:solidFill>
              <a:cs typeface="+mn-ea"/>
              <a:sym typeface="+mn-lt"/>
            </a:endParaRPr>
          </a:p>
        </p:txBody>
      </p:sp>
      <p:sp>
        <p:nvSpPr>
          <p:cNvPr id="8" name="文本框 7">
            <a:extLst>
              <a:ext uri="{FF2B5EF4-FFF2-40B4-BE49-F238E27FC236}">
                <a16:creationId xmlns:a16="http://schemas.microsoft.com/office/drawing/2014/main" id="{270A7502-8486-FE45-83F9-36337FCA9912}"/>
              </a:ext>
            </a:extLst>
          </p:cNvPr>
          <p:cNvSpPr txBox="1"/>
          <p:nvPr/>
        </p:nvSpPr>
        <p:spPr>
          <a:xfrm>
            <a:off x="5929584" y="972278"/>
            <a:ext cx="1766830" cy="1015663"/>
          </a:xfrm>
          <a:prstGeom prst="rect">
            <a:avLst/>
          </a:prstGeom>
          <a:noFill/>
        </p:spPr>
        <p:txBody>
          <a:bodyPr wrap="none" rtlCol="0">
            <a:spAutoFit/>
          </a:bodyPr>
          <a:lstStyle/>
          <a:p>
            <a:r>
              <a:rPr kumimoji="1" lang="zh-CN" altLang="en-US" sz="6000" dirty="0">
                <a:solidFill>
                  <a:schemeClr val="accent1"/>
                </a:solidFill>
                <a:cs typeface="+mn-ea"/>
                <a:sym typeface="+mn-lt"/>
              </a:rPr>
              <a:t>选型</a:t>
            </a:r>
            <a:endParaRPr kumimoji="1" lang="zh-CN" altLang="en-US" sz="4400" dirty="0">
              <a:solidFill>
                <a:schemeClr val="accent1"/>
              </a:solidFill>
              <a:cs typeface="+mn-ea"/>
              <a:sym typeface="+mn-lt"/>
            </a:endParaRPr>
          </a:p>
        </p:txBody>
      </p:sp>
      <p:cxnSp>
        <p:nvCxnSpPr>
          <p:cNvPr id="10" name="直线连接符 9">
            <a:extLst>
              <a:ext uri="{FF2B5EF4-FFF2-40B4-BE49-F238E27FC236}">
                <a16:creationId xmlns:a16="http://schemas.microsoft.com/office/drawing/2014/main" id="{BACA23C9-3216-5944-8079-B7DE4E78F07F}"/>
              </a:ext>
            </a:extLst>
          </p:cNvPr>
          <p:cNvCxnSpPr/>
          <p:nvPr/>
        </p:nvCxnSpPr>
        <p:spPr>
          <a:xfrm>
            <a:off x="5929584" y="1251407"/>
            <a:ext cx="0" cy="461665"/>
          </a:xfrm>
          <a:prstGeom prst="line">
            <a:avLst/>
          </a:prstGeom>
          <a:ln w="57150"/>
        </p:spPr>
        <p:style>
          <a:lnRef idx="3">
            <a:schemeClr val="accent6"/>
          </a:lnRef>
          <a:fillRef idx="0">
            <a:schemeClr val="accent6"/>
          </a:fillRef>
          <a:effectRef idx="2">
            <a:schemeClr val="accent6"/>
          </a:effectRef>
          <a:fontRef idx="minor">
            <a:schemeClr val="tx1"/>
          </a:fontRef>
        </p:style>
      </p:cxnSp>
      <p:pic>
        <p:nvPicPr>
          <p:cNvPr id="9" name="图片 8">
            <a:extLst>
              <a:ext uri="{FF2B5EF4-FFF2-40B4-BE49-F238E27FC236}">
                <a16:creationId xmlns:a16="http://schemas.microsoft.com/office/drawing/2014/main" id="{9212BC5E-6DC1-DF42-9C6A-4B8FFEDD60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878" y="2878501"/>
            <a:ext cx="3295910" cy="2330393"/>
          </a:xfrm>
          <a:prstGeom prst="rect">
            <a:avLst/>
          </a:prstGeom>
          <a:ln>
            <a:noFill/>
          </a:ln>
          <a:effectLst>
            <a:outerShdw blurRad="292100" dist="139700" dir="2700000" algn="tl" rotWithShape="0">
              <a:srgbClr val="333333">
                <a:alpha val="65000"/>
              </a:srgbClr>
            </a:outerShdw>
          </a:effectLst>
        </p:spPr>
      </p:pic>
      <p:graphicFrame>
        <p:nvGraphicFramePr>
          <p:cNvPr id="6" name="表格 5">
            <a:extLst>
              <a:ext uri="{FF2B5EF4-FFF2-40B4-BE49-F238E27FC236}">
                <a16:creationId xmlns:a16="http://schemas.microsoft.com/office/drawing/2014/main" id="{BBA9346C-D972-4752-9592-83CDD3166022}"/>
              </a:ext>
            </a:extLst>
          </p:cNvPr>
          <p:cNvGraphicFramePr>
            <a:graphicFrameLocks noGrp="1"/>
          </p:cNvGraphicFramePr>
          <p:nvPr/>
        </p:nvGraphicFramePr>
        <p:xfrm>
          <a:off x="4619886" y="3096833"/>
          <a:ext cx="6537016" cy="2595880"/>
        </p:xfrm>
        <a:graphic>
          <a:graphicData uri="http://schemas.openxmlformats.org/drawingml/2006/table">
            <a:tbl>
              <a:tblPr firstRow="1" bandRow="1">
                <a:tableStyleId>{5C22544A-7EE6-4342-B048-85BDC9FD1C3A}</a:tableStyleId>
              </a:tblPr>
              <a:tblGrid>
                <a:gridCol w="1323742">
                  <a:extLst>
                    <a:ext uri="{9D8B030D-6E8A-4147-A177-3AD203B41FA5}">
                      <a16:colId xmlns:a16="http://schemas.microsoft.com/office/drawing/2014/main" val="1943082869"/>
                    </a:ext>
                  </a:extLst>
                </a:gridCol>
                <a:gridCol w="3480964">
                  <a:extLst>
                    <a:ext uri="{9D8B030D-6E8A-4147-A177-3AD203B41FA5}">
                      <a16:colId xmlns:a16="http://schemas.microsoft.com/office/drawing/2014/main" val="1883700974"/>
                    </a:ext>
                  </a:extLst>
                </a:gridCol>
                <a:gridCol w="1732310">
                  <a:extLst>
                    <a:ext uri="{9D8B030D-6E8A-4147-A177-3AD203B41FA5}">
                      <a16:colId xmlns:a16="http://schemas.microsoft.com/office/drawing/2014/main" val="4220277677"/>
                    </a:ext>
                  </a:extLst>
                </a:gridCol>
              </a:tblGrid>
              <a:tr h="370840">
                <a:tc>
                  <a:txBody>
                    <a:bodyPr/>
                    <a:lstStyle/>
                    <a:p>
                      <a:pPr algn="ctr"/>
                      <a:r>
                        <a:rPr lang="zh-CN" altLang="en-US" dirty="0"/>
                        <a:t>关节</a:t>
                      </a:r>
                    </a:p>
                  </a:txBody>
                  <a:tcPr/>
                </a:tc>
                <a:tc>
                  <a:txBody>
                    <a:bodyPr/>
                    <a:lstStyle/>
                    <a:p>
                      <a:pPr algn="ctr"/>
                      <a:r>
                        <a:rPr lang="zh-CN" altLang="en-US" dirty="0"/>
                        <a:t>减速机型号</a:t>
                      </a:r>
                    </a:p>
                  </a:txBody>
                  <a:tcPr/>
                </a:tc>
                <a:tc>
                  <a:txBody>
                    <a:bodyPr/>
                    <a:lstStyle/>
                    <a:p>
                      <a:pPr algn="ctr"/>
                      <a:r>
                        <a:rPr lang="zh-CN" altLang="en-US" dirty="0"/>
                        <a:t>减速比</a:t>
                      </a:r>
                    </a:p>
                  </a:txBody>
                  <a:tcPr/>
                </a:tc>
                <a:extLst>
                  <a:ext uri="{0D108BD9-81ED-4DB2-BD59-A6C34878D82A}">
                    <a16:rowId xmlns:a16="http://schemas.microsoft.com/office/drawing/2014/main" val="3688523493"/>
                  </a:ext>
                </a:extLst>
              </a:tr>
              <a:tr h="370840">
                <a:tc>
                  <a:txBody>
                    <a:bodyPr/>
                    <a:lstStyle/>
                    <a:p>
                      <a:pPr algn="ctr"/>
                      <a:r>
                        <a:rPr lang="en-US" altLang="zh-CN" b="1" dirty="0"/>
                        <a:t>J1</a:t>
                      </a:r>
                      <a:endParaRPr lang="zh-CN" altLang="en-US" b="1" dirty="0"/>
                    </a:p>
                  </a:txBody>
                  <a:tcPr/>
                </a:tc>
                <a:tc>
                  <a:txBody>
                    <a:bodyPr/>
                    <a:lstStyle/>
                    <a:p>
                      <a:pPr algn="ctr"/>
                      <a:r>
                        <a:rPr lang="en-US" altLang="zh-CN" b="1" dirty="0"/>
                        <a:t>RV80N</a:t>
                      </a:r>
                    </a:p>
                  </a:txBody>
                  <a:tcPr/>
                </a:tc>
                <a:tc>
                  <a:txBody>
                    <a:bodyPr/>
                    <a:lstStyle/>
                    <a:p>
                      <a:pPr algn="ctr"/>
                      <a:r>
                        <a:rPr lang="en-US" altLang="zh-CN" b="1" dirty="0"/>
                        <a:t>129</a:t>
                      </a:r>
                      <a:endParaRPr lang="zh-CN" altLang="en-US" b="1" dirty="0"/>
                    </a:p>
                  </a:txBody>
                  <a:tcPr/>
                </a:tc>
                <a:extLst>
                  <a:ext uri="{0D108BD9-81ED-4DB2-BD59-A6C34878D82A}">
                    <a16:rowId xmlns:a16="http://schemas.microsoft.com/office/drawing/2014/main" val="1020577710"/>
                  </a:ext>
                </a:extLst>
              </a:tr>
              <a:tr h="370840">
                <a:tc>
                  <a:txBody>
                    <a:bodyPr/>
                    <a:lstStyle/>
                    <a:p>
                      <a:pPr algn="ctr"/>
                      <a:r>
                        <a:rPr lang="en-US" altLang="zh-CN" b="1" dirty="0"/>
                        <a:t>J2</a:t>
                      </a:r>
                      <a:endParaRPr lang="zh-CN" altLang="en-US" b="1" dirty="0"/>
                    </a:p>
                  </a:txBody>
                  <a:tcPr/>
                </a:tc>
                <a:tc>
                  <a:txBody>
                    <a:bodyPr/>
                    <a:lstStyle/>
                    <a:p>
                      <a:pPr algn="ctr"/>
                      <a:r>
                        <a:rPr lang="en-US" altLang="zh-CN" b="1" dirty="0"/>
                        <a:t>RV60N</a:t>
                      </a:r>
                    </a:p>
                  </a:txBody>
                  <a:tcPr/>
                </a:tc>
                <a:tc>
                  <a:txBody>
                    <a:bodyPr/>
                    <a:lstStyle/>
                    <a:p>
                      <a:pPr algn="ctr"/>
                      <a:r>
                        <a:rPr lang="en-US" altLang="zh-CN" b="1" dirty="0"/>
                        <a:t>121</a:t>
                      </a:r>
                      <a:endParaRPr lang="zh-CN" altLang="en-US" b="1" dirty="0"/>
                    </a:p>
                  </a:txBody>
                  <a:tcPr/>
                </a:tc>
                <a:extLst>
                  <a:ext uri="{0D108BD9-81ED-4DB2-BD59-A6C34878D82A}">
                    <a16:rowId xmlns:a16="http://schemas.microsoft.com/office/drawing/2014/main" val="1881042562"/>
                  </a:ext>
                </a:extLst>
              </a:tr>
              <a:tr h="370840">
                <a:tc>
                  <a:txBody>
                    <a:bodyPr/>
                    <a:lstStyle/>
                    <a:p>
                      <a:pPr algn="ctr"/>
                      <a:r>
                        <a:rPr lang="en-US" altLang="zh-CN" b="1" dirty="0"/>
                        <a:t>J3</a:t>
                      </a:r>
                      <a:endParaRPr lang="zh-CN" altLang="en-US" b="1" dirty="0"/>
                    </a:p>
                  </a:txBody>
                  <a:tcPr/>
                </a:tc>
                <a:tc>
                  <a:txBody>
                    <a:bodyPr/>
                    <a:lstStyle/>
                    <a:p>
                      <a:pPr algn="ctr"/>
                      <a:r>
                        <a:rPr lang="en-US" altLang="zh-CN" b="1" dirty="0"/>
                        <a:t>RV42N</a:t>
                      </a:r>
                    </a:p>
                  </a:txBody>
                  <a:tcPr/>
                </a:tc>
                <a:tc>
                  <a:txBody>
                    <a:bodyPr/>
                    <a:lstStyle/>
                    <a:p>
                      <a:pPr algn="ctr"/>
                      <a:r>
                        <a:rPr lang="en-US" altLang="zh-CN" b="1" dirty="0"/>
                        <a:t>126</a:t>
                      </a:r>
                      <a:endParaRPr lang="zh-CN" altLang="en-US" b="1" dirty="0"/>
                    </a:p>
                  </a:txBody>
                  <a:tcPr/>
                </a:tc>
                <a:extLst>
                  <a:ext uri="{0D108BD9-81ED-4DB2-BD59-A6C34878D82A}">
                    <a16:rowId xmlns:a16="http://schemas.microsoft.com/office/drawing/2014/main" val="2838318870"/>
                  </a:ext>
                </a:extLst>
              </a:tr>
              <a:tr h="370840">
                <a:tc>
                  <a:txBody>
                    <a:bodyPr/>
                    <a:lstStyle/>
                    <a:p>
                      <a:pPr algn="ctr"/>
                      <a:r>
                        <a:rPr lang="en-US" altLang="zh-CN" b="1" dirty="0"/>
                        <a:t>J4</a:t>
                      </a:r>
                      <a:endParaRPr lang="zh-CN" altLang="en-US" b="1" dirty="0"/>
                    </a:p>
                  </a:txBody>
                  <a:tcPr/>
                </a:tc>
                <a:tc>
                  <a:txBody>
                    <a:bodyPr/>
                    <a:lstStyle/>
                    <a:p>
                      <a:pPr algn="ctr"/>
                      <a:r>
                        <a:rPr lang="en-US" altLang="zh-CN" b="1" dirty="0"/>
                        <a:t>CSF-20-100-2A-GR</a:t>
                      </a:r>
                    </a:p>
                  </a:txBody>
                  <a:tcPr/>
                </a:tc>
                <a:tc>
                  <a:txBody>
                    <a:bodyPr/>
                    <a:lstStyle/>
                    <a:p>
                      <a:pPr algn="ctr"/>
                      <a:r>
                        <a:rPr lang="en-US" altLang="zh-CN" b="1" dirty="0"/>
                        <a:t>100</a:t>
                      </a:r>
                      <a:endParaRPr lang="zh-CN" altLang="en-US" b="1" dirty="0"/>
                    </a:p>
                  </a:txBody>
                  <a:tcPr/>
                </a:tc>
                <a:extLst>
                  <a:ext uri="{0D108BD9-81ED-4DB2-BD59-A6C34878D82A}">
                    <a16:rowId xmlns:a16="http://schemas.microsoft.com/office/drawing/2014/main" val="1396903632"/>
                  </a:ext>
                </a:extLst>
              </a:tr>
              <a:tr h="370840">
                <a:tc>
                  <a:txBody>
                    <a:bodyPr/>
                    <a:lstStyle/>
                    <a:p>
                      <a:pPr algn="ctr"/>
                      <a:r>
                        <a:rPr lang="en-US" altLang="zh-CN" b="1" dirty="0"/>
                        <a:t>J5</a:t>
                      </a:r>
                      <a:endParaRPr lang="zh-CN" altLang="en-US" b="1" dirty="0"/>
                    </a:p>
                  </a:txBody>
                  <a:tcPr/>
                </a:tc>
                <a:tc>
                  <a:txBody>
                    <a:bodyPr/>
                    <a:lstStyle/>
                    <a:p>
                      <a:pPr algn="ctr"/>
                      <a:r>
                        <a:rPr lang="en-US" altLang="zh-CN" b="1" dirty="0"/>
                        <a:t>SHD-20-100-2SH</a:t>
                      </a:r>
                    </a:p>
                  </a:txBody>
                  <a:tcPr/>
                </a:tc>
                <a:tc>
                  <a:txBody>
                    <a:bodyPr/>
                    <a:lstStyle/>
                    <a:p>
                      <a:pPr algn="ctr"/>
                      <a:r>
                        <a:rPr lang="en-US" altLang="zh-CN" b="1" dirty="0"/>
                        <a:t>100</a:t>
                      </a:r>
                      <a:endParaRPr lang="zh-CN" altLang="en-US" b="1" dirty="0"/>
                    </a:p>
                  </a:txBody>
                  <a:tcPr/>
                </a:tc>
                <a:extLst>
                  <a:ext uri="{0D108BD9-81ED-4DB2-BD59-A6C34878D82A}">
                    <a16:rowId xmlns:a16="http://schemas.microsoft.com/office/drawing/2014/main" val="4183609911"/>
                  </a:ext>
                </a:extLst>
              </a:tr>
              <a:tr h="370840">
                <a:tc>
                  <a:txBody>
                    <a:bodyPr/>
                    <a:lstStyle/>
                    <a:p>
                      <a:pPr algn="ctr"/>
                      <a:r>
                        <a:rPr lang="en-US" altLang="zh-CN" b="1" dirty="0"/>
                        <a:t>J6</a:t>
                      </a:r>
                      <a:endParaRPr lang="zh-CN" altLang="en-US" b="1" dirty="0"/>
                    </a:p>
                  </a:txBody>
                  <a:tcPr/>
                </a:tc>
                <a:tc>
                  <a:txBody>
                    <a:bodyPr/>
                    <a:lstStyle/>
                    <a:p>
                      <a:pPr algn="ctr"/>
                      <a:r>
                        <a:rPr lang="en-US" altLang="zh-CN" b="1" dirty="0"/>
                        <a:t>CSD-20-50-2UH</a:t>
                      </a:r>
                    </a:p>
                  </a:txBody>
                  <a:tcPr/>
                </a:tc>
                <a:tc>
                  <a:txBody>
                    <a:bodyPr/>
                    <a:lstStyle/>
                    <a:p>
                      <a:pPr algn="ctr"/>
                      <a:r>
                        <a:rPr lang="en-US" altLang="zh-CN" b="1" dirty="0"/>
                        <a:t>50</a:t>
                      </a:r>
                      <a:endParaRPr lang="zh-CN" altLang="en-US" b="1" dirty="0"/>
                    </a:p>
                  </a:txBody>
                  <a:tcPr/>
                </a:tc>
                <a:extLst>
                  <a:ext uri="{0D108BD9-81ED-4DB2-BD59-A6C34878D82A}">
                    <a16:rowId xmlns:a16="http://schemas.microsoft.com/office/drawing/2014/main" val="2783366280"/>
                  </a:ext>
                </a:extLst>
              </a:tr>
            </a:tbl>
          </a:graphicData>
        </a:graphic>
      </p:graphicFrame>
      <p:sp>
        <p:nvSpPr>
          <p:cNvPr id="19" name="矩形 18">
            <a:extLst>
              <a:ext uri="{FF2B5EF4-FFF2-40B4-BE49-F238E27FC236}">
                <a16:creationId xmlns:a16="http://schemas.microsoft.com/office/drawing/2014/main" id="{53E17227-3B46-4975-B202-5EFE81665EA5}"/>
              </a:ext>
            </a:extLst>
          </p:cNvPr>
          <p:cNvSpPr/>
          <p:nvPr/>
        </p:nvSpPr>
        <p:spPr>
          <a:xfrm>
            <a:off x="6291258" y="2350474"/>
            <a:ext cx="5900742" cy="463601"/>
          </a:xfrm>
          <a:prstGeom prst="rect">
            <a:avLst/>
          </a:prstGeom>
        </p:spPr>
        <p:txBody>
          <a:bodyPr wrap="square">
            <a:spAutoFit/>
          </a:bodyPr>
          <a:lstStyle/>
          <a:p>
            <a:r>
              <a:rPr lang="zh-CN" altLang="en-US" sz="2400" b="1" kern="100" dirty="0">
                <a:solidFill>
                  <a:schemeClr val="bg1"/>
                </a:solidFill>
                <a:cs typeface="+mn-ea"/>
                <a:sym typeface="+mn-lt"/>
              </a:rPr>
              <a:t>用来精确控制机器人动作，传输更大的力矩</a:t>
            </a:r>
            <a:endParaRPr lang="zh-CN" altLang="en-US" sz="2400" b="1" dirty="0">
              <a:solidFill>
                <a:schemeClr val="bg1"/>
              </a:solidFill>
              <a:cs typeface="+mn-ea"/>
              <a:sym typeface="+mn-lt"/>
            </a:endParaRPr>
          </a:p>
        </p:txBody>
      </p:sp>
    </p:spTree>
    <p:extLst>
      <p:ext uri="{BB962C8B-B14F-4D97-AF65-F5344CB8AC3E}">
        <p14:creationId xmlns:p14="http://schemas.microsoft.com/office/powerpoint/2010/main" val="2202982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83541"/>
            <a:ext cx="12192000" cy="9950512"/>
          </a:xfrm>
          <a:prstGeom prst="rect">
            <a:avLst/>
          </a:prstGeom>
        </p:spPr>
      </p:pic>
      <p:sp>
        <p:nvSpPr>
          <p:cNvPr id="12" name="矩形 11"/>
          <p:cNvSpPr/>
          <p:nvPr/>
        </p:nvSpPr>
        <p:spPr>
          <a:xfrm>
            <a:off x="1" y="-6066"/>
            <a:ext cx="12192000" cy="686406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矩形 9"/>
          <p:cNvSpPr/>
          <p:nvPr/>
        </p:nvSpPr>
        <p:spPr>
          <a:xfrm>
            <a:off x="3042999" y="-6066"/>
            <a:ext cx="1525270" cy="1568450"/>
          </a:xfrm>
          <a:prstGeom prst="rect">
            <a:avLst/>
          </a:prstGeom>
          <a:solidFill>
            <a:schemeClr val="accent1"/>
          </a:solidFill>
        </p:spPr>
        <p:txBody>
          <a:bodyPr wrap="none">
            <a:spAutoFit/>
          </a:bodyPr>
          <a:lstStyle/>
          <a:p>
            <a:pPr lvl="0" algn="ctr"/>
            <a:r>
              <a:rPr lang="en-US" altLang="zh-CN" sz="9600" b="1" dirty="0">
                <a:solidFill>
                  <a:schemeClr val="bg1"/>
                </a:solidFill>
                <a:cs typeface="+mn-ea"/>
                <a:sym typeface="+mn-lt"/>
              </a:rPr>
              <a:t>03</a:t>
            </a:r>
            <a:endParaRPr lang="zh-CN" altLang="en-US" sz="9600" b="1" dirty="0">
              <a:solidFill>
                <a:schemeClr val="bg1"/>
              </a:solidFill>
              <a:cs typeface="+mn-ea"/>
              <a:sym typeface="+mn-lt"/>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3" name="图片 22" descr="图片包含 建筑物&#10;&#10;自动生成的说明"/>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2" name="文本框 1"/>
          <p:cNvSpPr txBox="1"/>
          <p:nvPr/>
        </p:nvSpPr>
        <p:spPr>
          <a:xfrm>
            <a:off x="1875857" y="3347898"/>
            <a:ext cx="3859550" cy="460375"/>
          </a:xfrm>
          <a:prstGeom prst="rect">
            <a:avLst/>
          </a:prstGeom>
          <a:noFill/>
        </p:spPr>
        <p:txBody>
          <a:bodyPr wrap="square" rtlCol="0">
            <a:spAutoFit/>
          </a:bodyPr>
          <a:lstStyle/>
          <a:p>
            <a:pPr algn="ctr"/>
            <a:r>
              <a:rPr lang="en-US" altLang="zh-CN" sz="2400" b="1" i="1" dirty="0">
                <a:solidFill>
                  <a:schemeClr val="bg2">
                    <a:lumMod val="75000"/>
                    <a:alpha val="90000"/>
                  </a:schemeClr>
                </a:solidFill>
                <a:cs typeface="+mn-ea"/>
                <a:sym typeface="+mn-lt"/>
              </a:rPr>
              <a:t>Research Contents</a:t>
            </a:r>
          </a:p>
        </p:txBody>
      </p:sp>
      <p:sp>
        <p:nvSpPr>
          <p:cNvPr id="15" name="矩形 14"/>
          <p:cNvSpPr/>
          <p:nvPr/>
        </p:nvSpPr>
        <p:spPr>
          <a:xfrm>
            <a:off x="1875857" y="2383640"/>
            <a:ext cx="3859550" cy="707886"/>
          </a:xfrm>
          <a:prstGeom prst="rect">
            <a:avLst/>
          </a:prstGeom>
        </p:spPr>
        <p:txBody>
          <a:bodyPr wrap="square">
            <a:spAutoFit/>
          </a:bodyPr>
          <a:lstStyle/>
          <a:p>
            <a:pPr algn="ctr"/>
            <a:r>
              <a:rPr lang="zh-CN" altLang="en-US" sz="4000" b="1" dirty="0">
                <a:solidFill>
                  <a:srgbClr val="C8161E"/>
                </a:solidFill>
                <a:cs typeface="+mn-ea"/>
                <a:sym typeface="+mn-lt"/>
              </a:rPr>
              <a:t>系统分析与仿真</a:t>
            </a:r>
          </a:p>
        </p:txBody>
      </p:sp>
      <p:sp>
        <p:nvSpPr>
          <p:cNvPr id="3" name="灯片编号占位符 2"/>
          <p:cNvSpPr>
            <a:spLocks noGrp="1"/>
          </p:cNvSpPr>
          <p:nvPr>
            <p:ph type="sldNum" sz="quarter" idx="10"/>
          </p:nvPr>
        </p:nvSpPr>
        <p:spPr/>
        <p:txBody>
          <a:bodyPr/>
          <a:lstStyle/>
          <a:p>
            <a:fld id="{6C53781C-E1F6-4315-A39D-61273F2E0596}" type="slidenum">
              <a:rPr lang="zh-CN" altLang="en-US" smtClean="0">
                <a:cs typeface="+mn-ea"/>
                <a:sym typeface="+mn-lt"/>
              </a:rPr>
              <a:t>13</a:t>
            </a:fld>
            <a:endParaRPr lang="zh-CN" altLang="en-US" dirty="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0" y="2831124"/>
            <a:ext cx="12096190" cy="1397889"/>
          </a:xfrm>
          <a:prstGeom prst="rect">
            <a:avLst/>
          </a:prstGeom>
          <a:solidFill>
            <a:srgbClr val="96101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0" y="1997788"/>
            <a:ext cx="12096190" cy="1784803"/>
          </a:xfrm>
          <a:prstGeom prst="rect">
            <a:avLst/>
          </a:prstGeom>
          <a:solidFill>
            <a:schemeClr val="accent6">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文本占位符 1"/>
          <p:cNvSpPr>
            <a:spLocks noGrp="1"/>
          </p:cNvSpPr>
          <p:nvPr>
            <p:ph type="body" sz="quarter" idx="11"/>
          </p:nvPr>
        </p:nvSpPr>
        <p:spPr>
          <a:xfrm>
            <a:off x="1075351" y="43657"/>
            <a:ext cx="7081677" cy="598488"/>
          </a:xfrm>
        </p:spPr>
        <p:txBody>
          <a:bodyPr/>
          <a:lstStyle/>
          <a:p>
            <a:r>
              <a:rPr kumimoji="1" lang="zh-CN" altLang="en-US" dirty="0">
                <a:cs typeface="+mn-ea"/>
                <a:sym typeface="+mn-lt"/>
              </a:rPr>
              <a:t>机械臂改进</a:t>
            </a:r>
            <a:r>
              <a:rPr kumimoji="1" lang="en-US" altLang="zh-CN" dirty="0">
                <a:cs typeface="+mn-ea"/>
                <a:sym typeface="+mn-lt"/>
              </a:rPr>
              <a:t>D-H</a:t>
            </a:r>
            <a:r>
              <a:rPr kumimoji="1" lang="zh-CN" altLang="en-US" dirty="0">
                <a:cs typeface="+mn-ea"/>
                <a:sym typeface="+mn-lt"/>
              </a:rPr>
              <a:t>参数与运动学模型</a:t>
            </a:r>
          </a:p>
        </p:txBody>
      </p:sp>
      <p:sp>
        <p:nvSpPr>
          <p:cNvPr id="9" name="矩形 8"/>
          <p:cNvSpPr/>
          <p:nvPr/>
        </p:nvSpPr>
        <p:spPr>
          <a:xfrm>
            <a:off x="145852" y="823309"/>
            <a:ext cx="2505814" cy="400110"/>
          </a:xfrm>
          <a:prstGeom prst="rect">
            <a:avLst/>
          </a:prstGeom>
          <a:noFill/>
          <a:ln>
            <a:noFill/>
          </a:ln>
        </p:spPr>
        <p:txBody>
          <a:bodyPr wrap="none">
            <a:spAutoFit/>
          </a:bodyPr>
          <a:lstStyle/>
          <a:p>
            <a:r>
              <a:rPr lang="en-US" altLang="zh-CN" sz="2000" b="0" i="0" dirty="0" err="1">
                <a:solidFill>
                  <a:schemeClr val="bg2">
                    <a:lumMod val="50000"/>
                  </a:schemeClr>
                </a:solidFill>
                <a:effectLst/>
                <a:latin typeface="+mn-ea"/>
              </a:rPr>
              <a:t>Denavit-Hartenberg</a:t>
            </a:r>
            <a:endParaRPr lang="zh-CN" altLang="en-US" sz="2000" b="1" kern="100" dirty="0">
              <a:solidFill>
                <a:schemeClr val="bg2">
                  <a:lumMod val="50000"/>
                </a:schemeClr>
              </a:solidFill>
              <a:latin typeface="+mn-ea"/>
              <a:cs typeface="+mn-ea"/>
              <a:sym typeface="+mn-lt"/>
            </a:endParaRPr>
          </a:p>
        </p:txBody>
      </p:sp>
      <p:sp>
        <p:nvSpPr>
          <p:cNvPr id="10" name="文本框 9"/>
          <p:cNvSpPr txBox="1"/>
          <p:nvPr/>
        </p:nvSpPr>
        <p:spPr>
          <a:xfrm>
            <a:off x="0" y="1203509"/>
            <a:ext cx="1952779" cy="646331"/>
          </a:xfrm>
          <a:prstGeom prst="rect">
            <a:avLst/>
          </a:prstGeom>
          <a:noFill/>
        </p:spPr>
        <p:txBody>
          <a:bodyPr wrap="none" rtlCol="0">
            <a:spAutoFit/>
          </a:bodyPr>
          <a:lstStyle/>
          <a:p>
            <a:r>
              <a:rPr kumimoji="1" lang="en-US" altLang="zh-CN" sz="3600" dirty="0">
                <a:solidFill>
                  <a:schemeClr val="accent1"/>
                </a:solidFill>
                <a:cs typeface="+mn-ea"/>
                <a:sym typeface="+mn-lt"/>
              </a:rPr>
              <a:t>D-H</a:t>
            </a:r>
            <a:r>
              <a:rPr kumimoji="1" lang="zh-CN" altLang="en-US" sz="3600" dirty="0">
                <a:solidFill>
                  <a:schemeClr val="accent1"/>
                </a:solidFill>
                <a:cs typeface="+mn-ea"/>
                <a:sym typeface="+mn-lt"/>
              </a:rPr>
              <a:t>参数</a:t>
            </a:r>
          </a:p>
        </p:txBody>
      </p:sp>
      <p:cxnSp>
        <p:nvCxnSpPr>
          <p:cNvPr id="11" name="直线连接符 9"/>
          <p:cNvCxnSpPr/>
          <p:nvPr/>
        </p:nvCxnSpPr>
        <p:spPr>
          <a:xfrm>
            <a:off x="2629654" y="823309"/>
            <a:ext cx="0" cy="461665"/>
          </a:xfrm>
          <a:prstGeom prst="line">
            <a:avLst/>
          </a:prstGeom>
        </p:spPr>
        <p:style>
          <a:lnRef idx="3">
            <a:schemeClr val="accent6"/>
          </a:lnRef>
          <a:fillRef idx="0">
            <a:schemeClr val="accent6"/>
          </a:fillRef>
          <a:effectRef idx="2">
            <a:schemeClr val="accent6"/>
          </a:effectRef>
          <a:fontRef idx="minor">
            <a:schemeClr val="tx1"/>
          </a:fontRef>
        </p:style>
      </p:cxnSp>
      <p:sp>
        <p:nvSpPr>
          <p:cNvPr id="7" name="矩形 6"/>
          <p:cNvSpPr/>
          <p:nvPr/>
        </p:nvSpPr>
        <p:spPr>
          <a:xfrm>
            <a:off x="2332892" y="2740126"/>
            <a:ext cx="9763298" cy="3636770"/>
          </a:xfrm>
          <a:prstGeom prst="rect">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332892" y="6376895"/>
            <a:ext cx="9763298" cy="0"/>
          </a:xfrm>
          <a:prstGeom prst="line">
            <a:avLst/>
          </a:prstGeom>
          <a:ln w="38100">
            <a:solidFill>
              <a:srgbClr val="961016"/>
            </a:solidFill>
          </a:ln>
        </p:spPr>
        <p:style>
          <a:lnRef idx="1">
            <a:schemeClr val="accent1"/>
          </a:lnRef>
          <a:fillRef idx="0">
            <a:schemeClr val="accent1"/>
          </a:fillRef>
          <a:effectRef idx="0">
            <a:schemeClr val="accent1"/>
          </a:effectRef>
          <a:fontRef idx="minor">
            <a:schemeClr val="tx1"/>
          </a:fontRef>
        </p:style>
      </p:cxnSp>
      <p:sp>
        <p:nvSpPr>
          <p:cNvPr id="23" name="文本占位符 22"/>
          <p:cNvSpPr>
            <a:spLocks noGrp="1"/>
          </p:cNvSpPr>
          <p:nvPr>
            <p:ph type="body" sz="quarter" idx="13"/>
          </p:nvPr>
        </p:nvSpPr>
        <p:spPr/>
        <p:txBody>
          <a:bodyPr/>
          <a:lstStyle/>
          <a:p>
            <a:endParaRPr lang="zh-CN" altLang="en-US"/>
          </a:p>
        </p:txBody>
      </p:sp>
      <p:sp>
        <p:nvSpPr>
          <p:cNvPr id="25" name="文本占位符 24"/>
          <p:cNvSpPr>
            <a:spLocks noGrp="1"/>
          </p:cNvSpPr>
          <p:nvPr>
            <p:ph type="body" sz="quarter" idx="12"/>
          </p:nvPr>
        </p:nvSpPr>
        <p:spPr>
          <a:xfrm>
            <a:off x="145852" y="6438900"/>
            <a:ext cx="4151344" cy="419100"/>
          </a:xfrm>
        </p:spPr>
        <p:txBody>
          <a:bodyPr/>
          <a:lstStyle/>
          <a:p>
            <a:endParaRPr lang="zh-CN" altLang="en-US"/>
          </a:p>
        </p:txBody>
      </p:sp>
      <mc:AlternateContent xmlns:mc="http://schemas.openxmlformats.org/markup-compatibility/2006" xmlns:a14="http://schemas.microsoft.com/office/drawing/2010/main">
        <mc:Choice Requires="a14">
          <p:graphicFrame>
            <p:nvGraphicFramePr>
              <p:cNvPr id="21" name="表格 7">
                <a:extLst>
                  <a:ext uri="{FF2B5EF4-FFF2-40B4-BE49-F238E27FC236}">
                    <a16:creationId xmlns:a16="http://schemas.microsoft.com/office/drawing/2014/main" id="{BF35E235-5A4E-B7A2-ED68-21F54A0508BF}"/>
                  </a:ext>
                </a:extLst>
              </p:cNvPr>
              <p:cNvGraphicFramePr>
                <a:graphicFrameLocks/>
              </p:cNvGraphicFramePr>
              <p:nvPr/>
            </p:nvGraphicFramePr>
            <p:xfrm>
              <a:off x="3028303" y="3462834"/>
              <a:ext cx="8372475" cy="2595880"/>
            </p:xfrm>
            <a:graphic>
              <a:graphicData uri="http://schemas.openxmlformats.org/drawingml/2006/table">
                <a:tbl>
                  <a:tblPr firstRow="1" bandRow="1">
                    <a:tableStyleId>{5C22544A-7EE6-4342-B048-85BDC9FD1C3A}</a:tableStyleId>
                  </a:tblPr>
                  <a:tblGrid>
                    <a:gridCol w="1674495">
                      <a:extLst>
                        <a:ext uri="{9D8B030D-6E8A-4147-A177-3AD203B41FA5}">
                          <a16:colId xmlns:a16="http://schemas.microsoft.com/office/drawing/2014/main" val="1066639075"/>
                        </a:ext>
                      </a:extLst>
                    </a:gridCol>
                    <a:gridCol w="1674495">
                      <a:extLst>
                        <a:ext uri="{9D8B030D-6E8A-4147-A177-3AD203B41FA5}">
                          <a16:colId xmlns:a16="http://schemas.microsoft.com/office/drawing/2014/main" val="92046729"/>
                        </a:ext>
                      </a:extLst>
                    </a:gridCol>
                    <a:gridCol w="1674495">
                      <a:extLst>
                        <a:ext uri="{9D8B030D-6E8A-4147-A177-3AD203B41FA5}">
                          <a16:colId xmlns:a16="http://schemas.microsoft.com/office/drawing/2014/main" val="3457576683"/>
                        </a:ext>
                      </a:extLst>
                    </a:gridCol>
                    <a:gridCol w="1674495">
                      <a:extLst>
                        <a:ext uri="{9D8B030D-6E8A-4147-A177-3AD203B41FA5}">
                          <a16:colId xmlns:a16="http://schemas.microsoft.com/office/drawing/2014/main" val="2577688763"/>
                        </a:ext>
                      </a:extLst>
                    </a:gridCol>
                    <a:gridCol w="1674495">
                      <a:extLst>
                        <a:ext uri="{9D8B030D-6E8A-4147-A177-3AD203B41FA5}">
                          <a16:colId xmlns:a16="http://schemas.microsoft.com/office/drawing/2014/main" val="1005757107"/>
                        </a:ext>
                      </a:extLst>
                    </a:gridCol>
                  </a:tblGrid>
                  <a:tr h="370840">
                    <a:tc>
                      <a:txBody>
                        <a:bodyPr/>
                        <a:lstStyle/>
                        <a:p>
                          <a:pPr algn="ctr"/>
                          <a:r>
                            <a:rPr lang="en-US" altLang="zh-CN" dirty="0" err="1"/>
                            <a:t>i</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𝜶</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en-US" altLang="zh-CN" b="1" dirty="0"/>
                        </a:p>
                      </a:txBody>
                      <a:tcPr/>
                    </a:tc>
                    <a:tc>
                      <a:txBody>
                        <a:bodyPr/>
                        <a:lstStyle/>
                        <a:p>
                          <a:pPr algn="ct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𝜶</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a14:m>
                          <a:r>
                            <a:rPr lang="en-US" altLang="zh-CN" b="1" dirty="0"/>
                            <a:t>(m)</a:t>
                          </a:r>
                        </a:p>
                      </a:txBody>
                      <a:tcPr/>
                    </a:tc>
                    <a:tc>
                      <a:txBody>
                        <a:bodyPr/>
                        <a:lstStyle/>
                        <a:p>
                          <a:pPr algn="ct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sub>
                              </m:sSub>
                            </m:oMath>
                          </a14:m>
                          <a:r>
                            <a:rPr lang="en-US" altLang="zh-CN" b="1" dirty="0"/>
                            <a:t>(m)</a:t>
                          </a:r>
                        </a:p>
                      </a:txBody>
                      <a:tcPr/>
                    </a:tc>
                    <a:tc>
                      <a:txBody>
                        <a:bodyPr/>
                        <a:lstStyle/>
                        <a:p>
                          <a:pPr algn="ct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𝜽</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 </m:t>
                              </m:r>
                            </m:oMath>
                          </a14:m>
                          <a:r>
                            <a:rPr lang="en-US" altLang="zh-CN" dirty="0"/>
                            <a:t>(offset)</a:t>
                          </a:r>
                          <a:endParaRPr lang="zh-CN" altLang="en-US" dirty="0"/>
                        </a:p>
                      </a:txBody>
                      <a:tcPr/>
                    </a:tc>
                    <a:extLst>
                      <a:ext uri="{0D108BD9-81ED-4DB2-BD59-A6C34878D82A}">
                        <a16:rowId xmlns:a16="http://schemas.microsoft.com/office/drawing/2014/main" val="2050778531"/>
                      </a:ext>
                    </a:extLst>
                  </a:tr>
                  <a:tr h="370840">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0.12</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1339912120"/>
                      </a:ext>
                    </a:extLst>
                  </a:tr>
                  <a:tr h="370840">
                    <a:tc>
                      <a:txBody>
                        <a:bodyPr/>
                        <a:lstStyle/>
                        <a:p>
                          <a:pPr algn="ctr"/>
                          <a:r>
                            <a:rPr lang="en-US" altLang="zh-CN" b="1" dirty="0"/>
                            <a:t>2</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-pi/2</a:t>
                          </a:r>
                          <a:endParaRPr lang="zh-CN" altLang="en-US" b="1" dirty="0"/>
                        </a:p>
                      </a:txBody>
                      <a:tcPr/>
                    </a:tc>
                    <a:tc>
                      <a:txBody>
                        <a:bodyPr/>
                        <a:lstStyle/>
                        <a:p>
                          <a:pPr algn="ctr"/>
                          <a:r>
                            <a:rPr lang="en-US" altLang="zh-CN" b="1" dirty="0"/>
                            <a:t>0.145</a:t>
                          </a:r>
                          <a:endParaRPr lang="zh-CN" altLang="en-US" b="1" dirty="0"/>
                        </a:p>
                      </a:txBody>
                      <a:tcPr/>
                    </a:tc>
                    <a:tc>
                      <a:txBody>
                        <a:bodyPr/>
                        <a:lstStyle/>
                        <a:p>
                          <a:pPr algn="ctr"/>
                          <a:r>
                            <a:rPr lang="en-US" altLang="zh-CN" b="1" dirty="0"/>
                            <a:t>-pi/2</a:t>
                          </a:r>
                          <a:endParaRPr lang="zh-CN" altLang="en-US" b="1" dirty="0"/>
                        </a:p>
                      </a:txBody>
                      <a:tcPr/>
                    </a:tc>
                    <a:extLst>
                      <a:ext uri="{0D108BD9-81ED-4DB2-BD59-A6C34878D82A}">
                        <a16:rowId xmlns:a16="http://schemas.microsoft.com/office/drawing/2014/main" val="2005375392"/>
                      </a:ext>
                    </a:extLst>
                  </a:tr>
                  <a:tr h="370840">
                    <a:tc>
                      <a:txBody>
                        <a:bodyPr/>
                        <a:lstStyle/>
                        <a:p>
                          <a:pPr algn="ctr"/>
                          <a:r>
                            <a:rPr lang="en-US" altLang="zh-CN" b="1" dirty="0"/>
                            <a:t>3</a:t>
                          </a:r>
                          <a:endParaRPr lang="zh-CN" altLang="en-US" b="1" dirty="0"/>
                        </a:p>
                      </a:txBody>
                      <a:tcPr/>
                    </a:tc>
                    <a:tc>
                      <a:txBody>
                        <a:bodyPr/>
                        <a:lstStyle/>
                        <a:p>
                          <a:pPr algn="ctr"/>
                          <a:r>
                            <a:rPr lang="en-US" altLang="zh-CN" b="1" dirty="0"/>
                            <a:t>0.43</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3802203121"/>
                      </a:ext>
                    </a:extLst>
                  </a:tr>
                  <a:tr h="370840">
                    <a:tc>
                      <a:txBody>
                        <a:bodyPr/>
                        <a:lstStyle/>
                        <a:p>
                          <a:pPr algn="ctr"/>
                          <a:r>
                            <a:rPr lang="en-US" altLang="zh-CN" b="1" dirty="0"/>
                            <a:t>4</a:t>
                          </a:r>
                          <a:endParaRPr lang="zh-CN" altLang="en-US" b="1" dirty="0"/>
                        </a:p>
                      </a:txBody>
                      <a:tcPr/>
                    </a:tc>
                    <a:tc>
                      <a:txBody>
                        <a:bodyPr/>
                        <a:lstStyle/>
                        <a:p>
                          <a:pPr algn="ctr"/>
                          <a:r>
                            <a:rPr lang="en-US" altLang="zh-CN" b="1" dirty="0"/>
                            <a:t>0.37</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-0.035</a:t>
                          </a:r>
                          <a:endParaRPr lang="zh-CN" altLang="en-US" b="1" dirty="0"/>
                        </a:p>
                      </a:txBody>
                      <a:tcPr/>
                    </a:tc>
                    <a:tc>
                      <a:txBody>
                        <a:bodyPr/>
                        <a:lstStyle/>
                        <a:p>
                          <a:pPr algn="ctr"/>
                          <a:r>
                            <a:rPr lang="en-US" altLang="zh-CN" b="1" dirty="0"/>
                            <a:t>pi/2</a:t>
                          </a:r>
                          <a:endParaRPr lang="zh-CN" altLang="en-US" b="1" dirty="0"/>
                        </a:p>
                      </a:txBody>
                      <a:tcPr/>
                    </a:tc>
                    <a:extLst>
                      <a:ext uri="{0D108BD9-81ED-4DB2-BD59-A6C34878D82A}">
                        <a16:rowId xmlns:a16="http://schemas.microsoft.com/office/drawing/2014/main" val="4065813076"/>
                      </a:ext>
                    </a:extLst>
                  </a:tr>
                  <a:tr h="370840">
                    <a:tc>
                      <a:txBody>
                        <a:bodyPr/>
                        <a:lstStyle/>
                        <a:p>
                          <a:pPr algn="ctr"/>
                          <a:r>
                            <a:rPr lang="en-US" altLang="zh-CN" b="1" dirty="0"/>
                            <a:t>5</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pi/2</a:t>
                          </a:r>
                          <a:endParaRPr lang="zh-CN" altLang="en-US" b="1" dirty="0"/>
                        </a:p>
                      </a:txBody>
                      <a:tcPr/>
                    </a:tc>
                    <a:tc>
                      <a:txBody>
                        <a:bodyPr/>
                        <a:lstStyle/>
                        <a:p>
                          <a:pPr algn="ctr"/>
                          <a:r>
                            <a:rPr lang="en-US" altLang="zh-CN" b="1" dirty="0"/>
                            <a:t>0.11</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271680942"/>
                      </a:ext>
                    </a:extLst>
                  </a:tr>
                  <a:tr h="370840">
                    <a:tc>
                      <a:txBody>
                        <a:bodyPr/>
                        <a:lstStyle/>
                        <a:p>
                          <a:pPr algn="ctr"/>
                          <a:r>
                            <a:rPr lang="en-US" altLang="zh-CN" b="1" dirty="0"/>
                            <a:t>6</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pi/2</a:t>
                          </a:r>
                          <a:endParaRPr lang="zh-CN" altLang="en-US" b="1" dirty="0"/>
                        </a:p>
                      </a:txBody>
                      <a:tcPr/>
                    </a:tc>
                    <a:tc>
                      <a:txBody>
                        <a:bodyPr/>
                        <a:lstStyle/>
                        <a:p>
                          <a:pPr algn="ctr"/>
                          <a:r>
                            <a:rPr lang="en-US" altLang="zh-CN" b="1" dirty="0"/>
                            <a:t>0.107</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216155069"/>
                      </a:ext>
                    </a:extLst>
                  </a:tr>
                </a:tbl>
              </a:graphicData>
            </a:graphic>
          </p:graphicFrame>
        </mc:Choice>
        <mc:Fallback xmlns="">
          <p:graphicFrame>
            <p:nvGraphicFramePr>
              <p:cNvPr id="21" name="表格 7">
                <a:extLst>
                  <a:ext uri="{FF2B5EF4-FFF2-40B4-BE49-F238E27FC236}">
                    <a16:creationId xmlns:a16="http://schemas.microsoft.com/office/drawing/2014/main" id="{BF35E235-5A4E-B7A2-ED68-21F54A0508BF}"/>
                  </a:ext>
                </a:extLst>
              </p:cNvPr>
              <p:cNvGraphicFramePr>
                <a:graphicFrameLocks/>
              </p:cNvGraphicFramePr>
              <p:nvPr>
                <p:extLst>
                  <p:ext uri="{D42A27DB-BD31-4B8C-83A1-F6EECF244321}">
                    <p14:modId xmlns:p14="http://schemas.microsoft.com/office/powerpoint/2010/main" val="1803472813"/>
                  </p:ext>
                </p:extLst>
              </p:nvPr>
            </p:nvGraphicFramePr>
            <p:xfrm>
              <a:off x="3028303" y="3462834"/>
              <a:ext cx="8372475" cy="2595880"/>
            </p:xfrm>
            <a:graphic>
              <a:graphicData uri="http://schemas.openxmlformats.org/drawingml/2006/table">
                <a:tbl>
                  <a:tblPr firstRow="1" bandRow="1">
                    <a:tableStyleId>{5C22544A-7EE6-4342-B048-85BDC9FD1C3A}</a:tableStyleId>
                  </a:tblPr>
                  <a:tblGrid>
                    <a:gridCol w="1674495">
                      <a:extLst>
                        <a:ext uri="{9D8B030D-6E8A-4147-A177-3AD203B41FA5}">
                          <a16:colId xmlns:a16="http://schemas.microsoft.com/office/drawing/2014/main" val="1066639075"/>
                        </a:ext>
                      </a:extLst>
                    </a:gridCol>
                    <a:gridCol w="1674495">
                      <a:extLst>
                        <a:ext uri="{9D8B030D-6E8A-4147-A177-3AD203B41FA5}">
                          <a16:colId xmlns:a16="http://schemas.microsoft.com/office/drawing/2014/main" val="92046729"/>
                        </a:ext>
                      </a:extLst>
                    </a:gridCol>
                    <a:gridCol w="1674495">
                      <a:extLst>
                        <a:ext uri="{9D8B030D-6E8A-4147-A177-3AD203B41FA5}">
                          <a16:colId xmlns:a16="http://schemas.microsoft.com/office/drawing/2014/main" val="3457576683"/>
                        </a:ext>
                      </a:extLst>
                    </a:gridCol>
                    <a:gridCol w="1674495">
                      <a:extLst>
                        <a:ext uri="{9D8B030D-6E8A-4147-A177-3AD203B41FA5}">
                          <a16:colId xmlns:a16="http://schemas.microsoft.com/office/drawing/2014/main" val="2577688763"/>
                        </a:ext>
                      </a:extLst>
                    </a:gridCol>
                    <a:gridCol w="1674495">
                      <a:extLst>
                        <a:ext uri="{9D8B030D-6E8A-4147-A177-3AD203B41FA5}">
                          <a16:colId xmlns:a16="http://schemas.microsoft.com/office/drawing/2014/main" val="1005757107"/>
                        </a:ext>
                      </a:extLst>
                    </a:gridCol>
                  </a:tblGrid>
                  <a:tr h="370840">
                    <a:tc>
                      <a:txBody>
                        <a:bodyPr/>
                        <a:lstStyle/>
                        <a:p>
                          <a:pPr algn="ctr"/>
                          <a:r>
                            <a:rPr lang="en-US" altLang="zh-CN" dirty="0" err="1"/>
                            <a:t>i</a:t>
                          </a:r>
                          <a:endParaRPr lang="zh-CN" altLang="en-US" dirty="0"/>
                        </a:p>
                      </a:txBody>
                      <a:tcPr/>
                    </a:tc>
                    <a:tc>
                      <a:txBody>
                        <a:bodyPr/>
                        <a:lstStyle/>
                        <a:p>
                          <a:endParaRPr lang="zh-CN"/>
                        </a:p>
                      </a:txBody>
                      <a:tcPr>
                        <a:blipFill>
                          <a:blip r:embed="rId2"/>
                          <a:stretch>
                            <a:fillRect l="-100364" t="-8197" r="-301455" b="-622951"/>
                          </a:stretch>
                        </a:blipFill>
                      </a:tcPr>
                    </a:tc>
                    <a:tc>
                      <a:txBody>
                        <a:bodyPr/>
                        <a:lstStyle/>
                        <a:p>
                          <a:endParaRPr lang="zh-CN"/>
                        </a:p>
                      </a:txBody>
                      <a:tcPr>
                        <a:blipFill>
                          <a:blip r:embed="rId2"/>
                          <a:stretch>
                            <a:fillRect l="-200364" t="-8197" r="-201455" b="-622951"/>
                          </a:stretch>
                        </a:blipFill>
                      </a:tcPr>
                    </a:tc>
                    <a:tc>
                      <a:txBody>
                        <a:bodyPr/>
                        <a:lstStyle/>
                        <a:p>
                          <a:endParaRPr lang="zh-CN"/>
                        </a:p>
                      </a:txBody>
                      <a:tcPr>
                        <a:blipFill>
                          <a:blip r:embed="rId2"/>
                          <a:stretch>
                            <a:fillRect l="-300364" t="-8197" r="-101455" b="-622951"/>
                          </a:stretch>
                        </a:blipFill>
                      </a:tcPr>
                    </a:tc>
                    <a:tc>
                      <a:txBody>
                        <a:bodyPr/>
                        <a:lstStyle/>
                        <a:p>
                          <a:endParaRPr lang="zh-CN"/>
                        </a:p>
                      </a:txBody>
                      <a:tcPr>
                        <a:blipFill>
                          <a:blip r:embed="rId2"/>
                          <a:stretch>
                            <a:fillRect l="-400364" t="-8197" r="-1455" b="-622951"/>
                          </a:stretch>
                        </a:blipFill>
                      </a:tcPr>
                    </a:tc>
                    <a:extLst>
                      <a:ext uri="{0D108BD9-81ED-4DB2-BD59-A6C34878D82A}">
                        <a16:rowId xmlns:a16="http://schemas.microsoft.com/office/drawing/2014/main" val="2050778531"/>
                      </a:ext>
                    </a:extLst>
                  </a:tr>
                  <a:tr h="370840">
                    <a:tc>
                      <a:txBody>
                        <a:bodyPr/>
                        <a:lstStyle/>
                        <a:p>
                          <a:pPr algn="ctr"/>
                          <a:r>
                            <a:rPr lang="en-US" altLang="zh-CN" b="1" dirty="0"/>
                            <a:t>1</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0.12</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1339912120"/>
                      </a:ext>
                    </a:extLst>
                  </a:tr>
                  <a:tr h="370840">
                    <a:tc>
                      <a:txBody>
                        <a:bodyPr/>
                        <a:lstStyle/>
                        <a:p>
                          <a:pPr algn="ctr"/>
                          <a:r>
                            <a:rPr lang="en-US" altLang="zh-CN" b="1" dirty="0"/>
                            <a:t>2</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-pi/2</a:t>
                          </a:r>
                          <a:endParaRPr lang="zh-CN" altLang="en-US" b="1" dirty="0"/>
                        </a:p>
                      </a:txBody>
                      <a:tcPr/>
                    </a:tc>
                    <a:tc>
                      <a:txBody>
                        <a:bodyPr/>
                        <a:lstStyle/>
                        <a:p>
                          <a:pPr algn="ctr"/>
                          <a:r>
                            <a:rPr lang="en-US" altLang="zh-CN" b="1" dirty="0"/>
                            <a:t>0.145</a:t>
                          </a:r>
                          <a:endParaRPr lang="zh-CN" altLang="en-US" b="1" dirty="0"/>
                        </a:p>
                      </a:txBody>
                      <a:tcPr/>
                    </a:tc>
                    <a:tc>
                      <a:txBody>
                        <a:bodyPr/>
                        <a:lstStyle/>
                        <a:p>
                          <a:pPr algn="ctr"/>
                          <a:r>
                            <a:rPr lang="en-US" altLang="zh-CN" b="1" dirty="0"/>
                            <a:t>-pi/2</a:t>
                          </a:r>
                          <a:endParaRPr lang="zh-CN" altLang="en-US" b="1" dirty="0"/>
                        </a:p>
                      </a:txBody>
                      <a:tcPr/>
                    </a:tc>
                    <a:extLst>
                      <a:ext uri="{0D108BD9-81ED-4DB2-BD59-A6C34878D82A}">
                        <a16:rowId xmlns:a16="http://schemas.microsoft.com/office/drawing/2014/main" val="2005375392"/>
                      </a:ext>
                    </a:extLst>
                  </a:tr>
                  <a:tr h="370840">
                    <a:tc>
                      <a:txBody>
                        <a:bodyPr/>
                        <a:lstStyle/>
                        <a:p>
                          <a:pPr algn="ctr"/>
                          <a:r>
                            <a:rPr lang="en-US" altLang="zh-CN" b="1" dirty="0"/>
                            <a:t>3</a:t>
                          </a:r>
                          <a:endParaRPr lang="zh-CN" altLang="en-US" b="1" dirty="0"/>
                        </a:p>
                      </a:txBody>
                      <a:tcPr/>
                    </a:tc>
                    <a:tc>
                      <a:txBody>
                        <a:bodyPr/>
                        <a:lstStyle/>
                        <a:p>
                          <a:pPr algn="ctr"/>
                          <a:r>
                            <a:rPr lang="en-US" altLang="zh-CN" b="1" dirty="0"/>
                            <a:t>0.43</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3802203121"/>
                      </a:ext>
                    </a:extLst>
                  </a:tr>
                  <a:tr h="370840">
                    <a:tc>
                      <a:txBody>
                        <a:bodyPr/>
                        <a:lstStyle/>
                        <a:p>
                          <a:pPr algn="ctr"/>
                          <a:r>
                            <a:rPr lang="en-US" altLang="zh-CN" b="1" dirty="0"/>
                            <a:t>4</a:t>
                          </a:r>
                          <a:endParaRPr lang="zh-CN" altLang="en-US" b="1" dirty="0"/>
                        </a:p>
                      </a:txBody>
                      <a:tcPr/>
                    </a:tc>
                    <a:tc>
                      <a:txBody>
                        <a:bodyPr/>
                        <a:lstStyle/>
                        <a:p>
                          <a:pPr algn="ctr"/>
                          <a:r>
                            <a:rPr lang="en-US" altLang="zh-CN" b="1" dirty="0"/>
                            <a:t>0.37</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-0.035</a:t>
                          </a:r>
                          <a:endParaRPr lang="zh-CN" altLang="en-US" b="1" dirty="0"/>
                        </a:p>
                      </a:txBody>
                      <a:tcPr/>
                    </a:tc>
                    <a:tc>
                      <a:txBody>
                        <a:bodyPr/>
                        <a:lstStyle/>
                        <a:p>
                          <a:pPr algn="ctr"/>
                          <a:r>
                            <a:rPr lang="en-US" altLang="zh-CN" b="1" dirty="0"/>
                            <a:t>pi/2</a:t>
                          </a:r>
                          <a:endParaRPr lang="zh-CN" altLang="en-US" b="1" dirty="0"/>
                        </a:p>
                      </a:txBody>
                      <a:tcPr/>
                    </a:tc>
                    <a:extLst>
                      <a:ext uri="{0D108BD9-81ED-4DB2-BD59-A6C34878D82A}">
                        <a16:rowId xmlns:a16="http://schemas.microsoft.com/office/drawing/2014/main" val="4065813076"/>
                      </a:ext>
                    </a:extLst>
                  </a:tr>
                  <a:tr h="370840">
                    <a:tc>
                      <a:txBody>
                        <a:bodyPr/>
                        <a:lstStyle/>
                        <a:p>
                          <a:pPr algn="ctr"/>
                          <a:r>
                            <a:rPr lang="en-US" altLang="zh-CN" b="1" dirty="0"/>
                            <a:t>5</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pi/2</a:t>
                          </a:r>
                          <a:endParaRPr lang="zh-CN" altLang="en-US" b="1" dirty="0"/>
                        </a:p>
                      </a:txBody>
                      <a:tcPr/>
                    </a:tc>
                    <a:tc>
                      <a:txBody>
                        <a:bodyPr/>
                        <a:lstStyle/>
                        <a:p>
                          <a:pPr algn="ctr"/>
                          <a:r>
                            <a:rPr lang="en-US" altLang="zh-CN" b="1" dirty="0"/>
                            <a:t>0.11</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271680942"/>
                      </a:ext>
                    </a:extLst>
                  </a:tr>
                  <a:tr h="370840">
                    <a:tc>
                      <a:txBody>
                        <a:bodyPr/>
                        <a:lstStyle/>
                        <a:p>
                          <a:pPr algn="ctr"/>
                          <a:r>
                            <a:rPr lang="en-US" altLang="zh-CN" b="1" dirty="0"/>
                            <a:t>6</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pi/2</a:t>
                          </a:r>
                          <a:endParaRPr lang="zh-CN" altLang="en-US" b="1" dirty="0"/>
                        </a:p>
                      </a:txBody>
                      <a:tcPr/>
                    </a:tc>
                    <a:tc>
                      <a:txBody>
                        <a:bodyPr/>
                        <a:lstStyle/>
                        <a:p>
                          <a:pPr algn="ctr"/>
                          <a:r>
                            <a:rPr lang="en-US" altLang="zh-CN" b="1" dirty="0"/>
                            <a:t>0.107</a:t>
                          </a:r>
                          <a:endParaRPr lang="zh-CN" altLang="en-US" b="1" dirty="0"/>
                        </a:p>
                      </a:txBody>
                      <a:tcPr/>
                    </a:tc>
                    <a:tc>
                      <a:txBody>
                        <a:bodyPr/>
                        <a:lstStyle/>
                        <a:p>
                          <a:pPr algn="ctr"/>
                          <a:r>
                            <a:rPr lang="en-US" altLang="zh-CN" b="1" dirty="0"/>
                            <a:t>0</a:t>
                          </a:r>
                          <a:endParaRPr lang="zh-CN" altLang="en-US" b="1" dirty="0"/>
                        </a:p>
                      </a:txBody>
                      <a:tcPr/>
                    </a:tc>
                    <a:extLst>
                      <a:ext uri="{0D108BD9-81ED-4DB2-BD59-A6C34878D82A}">
                        <a16:rowId xmlns:a16="http://schemas.microsoft.com/office/drawing/2014/main" val="216155069"/>
                      </a:ext>
                    </a:extLst>
                  </a:tr>
                </a:tbl>
              </a:graphicData>
            </a:graphic>
          </p:graphicFrame>
        </mc:Fallback>
      </mc:AlternateContent>
      <p:sp>
        <p:nvSpPr>
          <p:cNvPr id="4" name="文本框 3">
            <a:extLst>
              <a:ext uri="{FF2B5EF4-FFF2-40B4-BE49-F238E27FC236}">
                <a16:creationId xmlns:a16="http://schemas.microsoft.com/office/drawing/2014/main" id="{41142C74-9132-DE17-D873-7B8CF99F5A5E}"/>
              </a:ext>
            </a:extLst>
          </p:cNvPr>
          <p:cNvSpPr txBox="1"/>
          <p:nvPr/>
        </p:nvSpPr>
        <p:spPr>
          <a:xfrm>
            <a:off x="2332892" y="2890189"/>
            <a:ext cx="3234190"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solidFill>
                  <a:schemeClr val="accent1"/>
                </a:solidFill>
              </a:rPr>
              <a:t>预期机械臂的</a:t>
            </a:r>
            <a:r>
              <a:rPr lang="en-US" altLang="zh-CN" sz="2000" dirty="0">
                <a:solidFill>
                  <a:schemeClr val="accent1"/>
                </a:solidFill>
              </a:rPr>
              <a:t>D-H</a:t>
            </a:r>
            <a:r>
              <a:rPr lang="zh-CN" altLang="en-US" sz="2000" dirty="0">
                <a:solidFill>
                  <a:schemeClr val="accent1"/>
                </a:solidFill>
              </a:rPr>
              <a:t>参数</a:t>
            </a:r>
          </a:p>
        </p:txBody>
      </p:sp>
    </p:spTree>
    <p:extLst>
      <p:ext uri="{BB962C8B-B14F-4D97-AF65-F5344CB8AC3E}">
        <p14:creationId xmlns:p14="http://schemas.microsoft.com/office/powerpoint/2010/main" val="18972362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677442"/>
            <a:ext cx="5997577" cy="6145260"/>
          </a:xfrm>
          <a:prstGeom prst="rect">
            <a:avLst/>
          </a:prstGeom>
          <a:solidFill>
            <a:schemeClr val="accent6">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2" name="文本占位符 1"/>
          <p:cNvSpPr>
            <a:spLocks noGrp="1"/>
          </p:cNvSpPr>
          <p:nvPr>
            <p:ph type="body" sz="quarter" idx="11"/>
          </p:nvPr>
        </p:nvSpPr>
        <p:spPr>
          <a:xfrm>
            <a:off x="1075351" y="43657"/>
            <a:ext cx="7081677" cy="598488"/>
          </a:xfrm>
        </p:spPr>
        <p:txBody>
          <a:bodyPr/>
          <a:lstStyle/>
          <a:p>
            <a:r>
              <a:rPr kumimoji="1" lang="zh-CN" altLang="en-US" dirty="0">
                <a:cs typeface="+mn-ea"/>
                <a:sym typeface="+mn-lt"/>
              </a:rPr>
              <a:t>模型建立</a:t>
            </a:r>
          </a:p>
        </p:txBody>
      </p:sp>
      <p:sp>
        <p:nvSpPr>
          <p:cNvPr id="23" name="文本占位符 22"/>
          <p:cNvSpPr>
            <a:spLocks noGrp="1"/>
          </p:cNvSpPr>
          <p:nvPr>
            <p:ph type="body" sz="quarter" idx="13"/>
          </p:nvPr>
        </p:nvSpPr>
        <p:spPr/>
        <p:txBody>
          <a:bodyPr/>
          <a:lstStyle/>
          <a:p>
            <a:endParaRPr lang="zh-CN" altLang="en-US"/>
          </a:p>
        </p:txBody>
      </p:sp>
      <p:sp>
        <p:nvSpPr>
          <p:cNvPr id="25" name="文本占位符 24"/>
          <p:cNvSpPr>
            <a:spLocks noGrp="1"/>
          </p:cNvSpPr>
          <p:nvPr>
            <p:ph type="body" sz="quarter" idx="12"/>
          </p:nvPr>
        </p:nvSpPr>
        <p:spPr>
          <a:xfrm>
            <a:off x="145852" y="6438900"/>
            <a:ext cx="4151344" cy="419100"/>
          </a:xfrm>
        </p:spPr>
        <p:txBody>
          <a:bodyPr/>
          <a:lstStyle/>
          <a:p>
            <a:endParaRPr lang="zh-CN" altLang="en-US" dirty="0"/>
          </a:p>
        </p:txBody>
      </p:sp>
      <p:sp>
        <p:nvSpPr>
          <p:cNvPr id="28" name="矩形 27"/>
          <p:cNvSpPr/>
          <p:nvPr/>
        </p:nvSpPr>
        <p:spPr>
          <a:xfrm>
            <a:off x="5997577" y="1457989"/>
            <a:ext cx="6194423" cy="5356354"/>
          </a:xfrm>
          <a:prstGeom prst="rect">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cxnSp>
        <p:nvCxnSpPr>
          <p:cNvPr id="35" name="直接连接符 34"/>
          <p:cNvCxnSpPr/>
          <p:nvPr/>
        </p:nvCxnSpPr>
        <p:spPr>
          <a:xfrm flipH="1">
            <a:off x="-3086" y="1434263"/>
            <a:ext cx="5635689" cy="1938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77696" y="736120"/>
            <a:ext cx="3005951" cy="523220"/>
          </a:xfrm>
          <a:prstGeom prst="rect">
            <a:avLst/>
          </a:prstGeom>
          <a:noFill/>
          <a:ln>
            <a:noFill/>
          </a:ln>
        </p:spPr>
        <p:txBody>
          <a:bodyPr wrap="none">
            <a:spAutoFit/>
          </a:bodyPr>
          <a:lstStyle/>
          <a:p>
            <a:r>
              <a:rPr lang="zh-CN" altLang="en-US" sz="2800" b="1" kern="100" dirty="0">
                <a:solidFill>
                  <a:schemeClr val="bg1"/>
                </a:solidFill>
                <a:cs typeface="+mn-ea"/>
                <a:sym typeface="+mn-lt"/>
              </a:rPr>
              <a:t>机械臂的连杆模型</a:t>
            </a:r>
          </a:p>
        </p:txBody>
      </p:sp>
      <p:cxnSp>
        <p:nvCxnSpPr>
          <p:cNvPr id="12" name="直接连接符 11"/>
          <p:cNvCxnSpPr/>
          <p:nvPr/>
        </p:nvCxnSpPr>
        <p:spPr>
          <a:xfrm>
            <a:off x="6000663" y="669083"/>
            <a:ext cx="11718" cy="6145260"/>
          </a:xfrm>
          <a:prstGeom prst="line">
            <a:avLst/>
          </a:prstGeom>
          <a:ln w="38100">
            <a:solidFill>
              <a:srgbClr val="961016"/>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18544" y="736120"/>
            <a:ext cx="1595309" cy="523220"/>
          </a:xfrm>
          <a:prstGeom prst="rect">
            <a:avLst/>
          </a:prstGeom>
          <a:noFill/>
          <a:ln>
            <a:noFill/>
          </a:ln>
        </p:spPr>
        <p:txBody>
          <a:bodyPr wrap="none">
            <a:spAutoFit/>
          </a:bodyPr>
          <a:lstStyle/>
          <a:p>
            <a:r>
              <a:rPr lang="zh-CN" altLang="en-US" sz="2800" b="1" kern="100" dirty="0">
                <a:solidFill>
                  <a:schemeClr val="accent2"/>
                </a:solidFill>
                <a:cs typeface="+mn-ea"/>
                <a:sym typeface="+mn-lt"/>
              </a:rPr>
              <a:t>仿真模型</a:t>
            </a:r>
          </a:p>
        </p:txBody>
      </p:sp>
      <p:cxnSp>
        <p:nvCxnSpPr>
          <p:cNvPr id="21" name="直接连接符 20"/>
          <p:cNvCxnSpPr/>
          <p:nvPr/>
        </p:nvCxnSpPr>
        <p:spPr>
          <a:xfrm flipH="1" flipV="1">
            <a:off x="6377355" y="1434263"/>
            <a:ext cx="5814645" cy="14480"/>
          </a:xfrm>
          <a:prstGeom prst="line">
            <a:avLst/>
          </a:prstGeom>
          <a:ln w="38100">
            <a:solidFill>
              <a:srgbClr val="961016"/>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721686" y="1623666"/>
            <a:ext cx="4786242" cy="4400616"/>
          </a:xfrm>
          <a:prstGeom prst="rect">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28918" y="1547037"/>
            <a:ext cx="4715776" cy="4323394"/>
          </a:xfrm>
          <a:prstGeom prst="rect">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表, 雷达图, 散点图&#10;&#10;描述已自动生成">
            <a:extLst>
              <a:ext uri="{FF2B5EF4-FFF2-40B4-BE49-F238E27FC236}">
                <a16:creationId xmlns:a16="http://schemas.microsoft.com/office/drawing/2014/main" id="{CCEB70D9-3539-D4D7-1722-C135CE2B1BE9}"/>
              </a:ext>
            </a:extLst>
          </p:cNvPr>
          <p:cNvPicPr>
            <a:picLocks noChangeAspect="1"/>
          </p:cNvPicPr>
          <p:nvPr/>
        </p:nvPicPr>
        <p:blipFill rotWithShape="1">
          <a:blip r:embed="rId2">
            <a:extLst>
              <a:ext uri="{28A0092B-C50C-407E-A947-70E740481C1C}">
                <a14:useLocalDpi xmlns:a14="http://schemas.microsoft.com/office/drawing/2010/main" val="0"/>
              </a:ext>
            </a:extLst>
          </a:blip>
          <a:srcRect l="29211" t="8874" r="28143" b="7132"/>
          <a:stretch/>
        </p:blipFill>
        <p:spPr>
          <a:xfrm>
            <a:off x="752307" y="1670684"/>
            <a:ext cx="4268997" cy="4103212"/>
          </a:xfrm>
          <a:prstGeom prst="rect">
            <a:avLst/>
          </a:prstGeom>
        </p:spPr>
      </p:pic>
      <p:pic>
        <p:nvPicPr>
          <p:cNvPr id="6" name="图片 5">
            <a:extLst>
              <a:ext uri="{FF2B5EF4-FFF2-40B4-BE49-F238E27FC236}">
                <a16:creationId xmlns:a16="http://schemas.microsoft.com/office/drawing/2014/main" id="{D7DC0D38-09EB-6C6F-E1D4-10E411FE3D63}"/>
              </a:ext>
            </a:extLst>
          </p:cNvPr>
          <p:cNvPicPr>
            <a:picLocks noChangeAspect="1"/>
          </p:cNvPicPr>
          <p:nvPr/>
        </p:nvPicPr>
        <p:blipFill>
          <a:blip r:embed="rId3"/>
          <a:stretch>
            <a:fillRect/>
          </a:stretch>
        </p:blipFill>
        <p:spPr>
          <a:xfrm>
            <a:off x="7247042" y="1623666"/>
            <a:ext cx="3735529" cy="43454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929561" y="66268"/>
            <a:ext cx="7081677" cy="598488"/>
          </a:xfrm>
        </p:spPr>
        <p:txBody>
          <a:bodyPr/>
          <a:lstStyle/>
          <a:p>
            <a:r>
              <a:rPr lang="zh-CN" altLang="en-US" dirty="0">
                <a:cs typeface="+mn-ea"/>
                <a:sym typeface="+mn-lt"/>
              </a:rPr>
              <a:t>运动学的理论解析解</a:t>
            </a:r>
            <a:endParaRPr lang="zh-CN" altLang="zh-CN" dirty="0">
              <a:cs typeface="+mn-ea"/>
              <a:sym typeface="+mn-lt"/>
            </a:endParaRPr>
          </a:p>
        </p:txBody>
      </p:sp>
      <p:sp>
        <p:nvSpPr>
          <p:cNvPr id="6" name="文本占位符 5"/>
          <p:cNvSpPr>
            <a:spLocks noGrp="1"/>
          </p:cNvSpPr>
          <p:nvPr>
            <p:ph type="body" sz="quarter" idx="12"/>
          </p:nvPr>
        </p:nvSpPr>
        <p:spPr/>
        <p:txBody>
          <a:bodyPr/>
          <a:lstStyle/>
          <a:p>
            <a:endParaRPr lang="zh-CN" altLang="en-US">
              <a:cs typeface="+mn-ea"/>
              <a:sym typeface="+mn-lt"/>
            </a:endParaRPr>
          </a:p>
        </p:txBody>
      </p:sp>
      <p:sp>
        <p:nvSpPr>
          <p:cNvPr id="7" name="文本占位符 6"/>
          <p:cNvSpPr>
            <a:spLocks noGrp="1"/>
          </p:cNvSpPr>
          <p:nvPr>
            <p:ph type="body" sz="quarter" idx="13"/>
          </p:nvPr>
        </p:nvSpPr>
        <p:spPr/>
        <p:txBody>
          <a:bodyPr/>
          <a:lstStyle/>
          <a:p>
            <a:pPr algn="ctr"/>
            <a:endParaRPr lang="zh-CN" altLang="en-US" dirty="0">
              <a:cs typeface="+mn-ea"/>
              <a:sym typeface="+mn-lt"/>
            </a:endParaRPr>
          </a:p>
        </p:txBody>
      </p:sp>
      <p:sp>
        <p:nvSpPr>
          <p:cNvPr id="10" name="矩形 9"/>
          <p:cNvSpPr/>
          <p:nvPr/>
        </p:nvSpPr>
        <p:spPr>
          <a:xfrm>
            <a:off x="2" y="827712"/>
            <a:ext cx="12191999" cy="1100783"/>
          </a:xfrm>
          <a:prstGeom prst="rect">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2" name="矩形 1"/>
          <p:cNvSpPr/>
          <p:nvPr/>
        </p:nvSpPr>
        <p:spPr>
          <a:xfrm>
            <a:off x="383190" y="959746"/>
            <a:ext cx="10947658" cy="577915"/>
          </a:xfrm>
          <a:prstGeom prst="rect">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2700000" scaled="1"/>
            <a:tileRect/>
          </a:gradFill>
        </p:spPr>
        <p:txBody>
          <a:bodyPr wrap="square">
            <a:spAutoFit/>
          </a:bodyPr>
          <a:lstStyle/>
          <a:p>
            <a:pPr>
              <a:lnSpc>
                <a:spcPct val="150000"/>
              </a:lnSpc>
            </a:pPr>
            <a:r>
              <a:rPr lang="zh-CN" altLang="en-US" sz="2400" dirty="0">
                <a:solidFill>
                  <a:schemeClr val="bg1"/>
                </a:solidFill>
                <a:sym typeface="+mn-ea"/>
              </a:rPr>
              <a:t>根据</a:t>
            </a:r>
            <a:r>
              <a:rPr lang="en-US" altLang="zh-CN" sz="2400" dirty="0">
                <a:solidFill>
                  <a:schemeClr val="bg1"/>
                </a:solidFill>
                <a:sym typeface="+mn-ea"/>
              </a:rPr>
              <a:t>DH</a:t>
            </a:r>
            <a:r>
              <a:rPr lang="zh-CN" altLang="en-US" sz="2400" dirty="0">
                <a:solidFill>
                  <a:schemeClr val="bg1"/>
                </a:solidFill>
                <a:sym typeface="+mn-ea"/>
              </a:rPr>
              <a:t>参数推导机械臂的正向运动学方程</a:t>
            </a:r>
            <a:endParaRPr lang="zh-CN" altLang="zh-CN" sz="2400" dirty="0">
              <a:solidFill>
                <a:schemeClr val="bg1"/>
              </a:solidFill>
              <a:sym typeface="+mn-ea"/>
            </a:endParaRPr>
          </a:p>
        </p:txBody>
      </p:sp>
      <mc:AlternateContent xmlns:mc="http://schemas.openxmlformats.org/markup-compatibility/2006" xmlns:a14="http://schemas.microsoft.com/office/drawing/2010/main">
        <mc:Choice Requires="a14">
          <p:sp>
            <p:nvSpPr>
              <p:cNvPr id="3" name="文本框 2"/>
              <p:cNvSpPr txBox="1"/>
              <p:nvPr/>
            </p:nvSpPr>
            <p:spPr>
              <a:xfrm>
                <a:off x="539907" y="1928495"/>
                <a:ext cx="10222533" cy="4780796"/>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0</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6</m:t>
                              </m:r>
                            </m:sub>
                          </m:sSub>
                        </m:e>
                      </m:sPre>
                      <m:r>
                        <a:rPr lang="en-US" altLang="zh-CN" sz="2400">
                          <a:latin typeface="Cambria Math" panose="02040503050406030204" pitchFamily="18" charset="0"/>
                          <a:cs typeface="+mn-ea"/>
                        </a:rPr>
                        <m:t>=</m:t>
                      </m:r>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0</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1</m:t>
                              </m:r>
                            </m:sub>
                          </m:sSub>
                        </m:e>
                      </m:sPre>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1</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2</m:t>
                              </m:r>
                            </m:sub>
                          </m:sSub>
                        </m:e>
                      </m:sPre>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2</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3</m:t>
                              </m:r>
                            </m:sub>
                          </m:sSub>
                        </m:e>
                      </m:sPre>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3</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4</m:t>
                              </m:r>
                            </m:sub>
                          </m:sSub>
                        </m:e>
                      </m:sPre>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4</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5</m:t>
                              </m:r>
                            </m:sub>
                          </m:sSub>
                        </m:e>
                      </m:sPre>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5</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6</m:t>
                              </m:r>
                            </m:sub>
                          </m:sSub>
                        </m:e>
                      </m:sPre>
                      <m:r>
                        <a:rPr lang="en-US" altLang="zh-CN" sz="2400">
                          <a:latin typeface="Cambria Math" panose="02040503050406030204" pitchFamily="18" charset="0"/>
                          <a:cs typeface="+mn-ea"/>
                        </a:rPr>
                        <m:t>=</m:t>
                      </m:r>
                      <m:d>
                        <m:dPr>
                          <m:begChr m:val="["/>
                          <m:endChr m:val="]"/>
                          <m:ctrlPr>
                            <a:rPr lang="zh-CN" altLang="zh-CN" sz="2400" i="1">
                              <a:latin typeface="Cambria Math" panose="02040503050406030204" pitchFamily="18" charset="0"/>
                              <a:cs typeface="+mn-ea"/>
                            </a:rPr>
                          </m:ctrlPr>
                        </m:dPr>
                        <m:e>
                          <m:m>
                            <m:mPr>
                              <m:mcs>
                                <m:mc>
                                  <m:mcPr>
                                    <m:count m:val="2"/>
                                    <m:mcJc m:val="center"/>
                                  </m:mcPr>
                                </m:mc>
                              </m:mcs>
                              <m:ctrlPr>
                                <a:rPr lang="zh-CN" altLang="zh-CN" sz="2400" i="1">
                                  <a:latin typeface="Cambria Math" panose="02040503050406030204" pitchFamily="18" charset="0"/>
                                  <a:cs typeface="+mn-ea"/>
                                </a:rPr>
                              </m:ctrlPr>
                            </m:mPr>
                            <m:mr>
                              <m:e>
                                <m:m>
                                  <m:mPr>
                                    <m:mcs>
                                      <m:mc>
                                        <m:mcPr>
                                          <m:count m:val="2"/>
                                          <m:mcJc m:val="center"/>
                                        </m:mcPr>
                                      </m:mc>
                                    </m:mcs>
                                    <m:ctrlPr>
                                      <a:rPr lang="zh-CN" altLang="zh-CN" sz="2400" i="1">
                                        <a:latin typeface="Cambria Math" panose="02040503050406030204" pitchFamily="18" charset="0"/>
                                        <a:cs typeface="+mn-ea"/>
                                      </a:rPr>
                                    </m:ctrlPr>
                                  </m:mPr>
                                  <m:mr>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𝑛</m:t>
                                          </m:r>
                                        </m:e>
                                        <m:sub>
                                          <m:r>
                                            <a:rPr lang="en-US" altLang="zh-CN" sz="2400">
                                              <a:latin typeface="Cambria Math" panose="02040503050406030204" pitchFamily="18" charset="0"/>
                                              <a:cs typeface="+mn-ea"/>
                                            </a:rPr>
                                            <m:t>𝑥</m:t>
                                          </m:r>
                                        </m:sub>
                                      </m:sSub>
                                    </m:e>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𝑜</m:t>
                                          </m:r>
                                        </m:e>
                                        <m:sub>
                                          <m:r>
                                            <a:rPr lang="en-US" altLang="zh-CN" sz="2400">
                                              <a:latin typeface="Cambria Math" panose="02040503050406030204" pitchFamily="18" charset="0"/>
                                              <a:cs typeface="+mn-ea"/>
                                            </a:rPr>
                                            <m:t>𝑥</m:t>
                                          </m:r>
                                        </m:sub>
                                      </m:sSub>
                                    </m:e>
                                  </m:mr>
                                  <m:mr>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𝑛</m:t>
                                          </m:r>
                                        </m:e>
                                        <m:sub>
                                          <m:r>
                                            <a:rPr lang="en-US" altLang="zh-CN" sz="2400">
                                              <a:latin typeface="Cambria Math" panose="02040503050406030204" pitchFamily="18" charset="0"/>
                                              <a:cs typeface="+mn-ea"/>
                                            </a:rPr>
                                            <m:t>𝑦</m:t>
                                          </m:r>
                                        </m:sub>
                                      </m:sSub>
                                    </m:e>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𝑜</m:t>
                                          </m:r>
                                        </m:e>
                                        <m:sub>
                                          <m:r>
                                            <a:rPr lang="en-US" altLang="zh-CN" sz="2400">
                                              <a:latin typeface="Cambria Math" panose="02040503050406030204" pitchFamily="18" charset="0"/>
                                              <a:cs typeface="+mn-ea"/>
                                            </a:rPr>
                                            <m:t>𝑦</m:t>
                                          </m:r>
                                        </m:sub>
                                      </m:sSub>
                                    </m:e>
                                  </m:mr>
                                </m:m>
                              </m:e>
                              <m:e>
                                <m:m>
                                  <m:mPr>
                                    <m:mcs>
                                      <m:mc>
                                        <m:mcPr>
                                          <m:count m:val="2"/>
                                          <m:mcJc m:val="center"/>
                                        </m:mcPr>
                                      </m:mc>
                                    </m:mcs>
                                    <m:ctrlPr>
                                      <a:rPr lang="zh-CN" altLang="zh-CN" sz="2400" i="1">
                                        <a:latin typeface="Cambria Math" panose="02040503050406030204" pitchFamily="18" charset="0"/>
                                        <a:cs typeface="+mn-ea"/>
                                      </a:rPr>
                                    </m:ctrlPr>
                                  </m:mPr>
                                  <m:mr>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𝑎</m:t>
                                          </m:r>
                                        </m:e>
                                        <m:sub>
                                          <m:r>
                                            <a:rPr lang="en-US" altLang="zh-CN" sz="2400">
                                              <a:latin typeface="Cambria Math" panose="02040503050406030204" pitchFamily="18" charset="0"/>
                                              <a:cs typeface="+mn-ea"/>
                                            </a:rPr>
                                            <m:t>𝑥</m:t>
                                          </m:r>
                                        </m:sub>
                                      </m:sSub>
                                    </m:e>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𝑝</m:t>
                                          </m:r>
                                        </m:e>
                                        <m:sub>
                                          <m:r>
                                            <a:rPr lang="en-US" altLang="zh-CN" sz="2400">
                                              <a:latin typeface="Cambria Math" panose="02040503050406030204" pitchFamily="18" charset="0"/>
                                              <a:cs typeface="+mn-ea"/>
                                            </a:rPr>
                                            <m:t>𝑥</m:t>
                                          </m:r>
                                        </m:sub>
                                      </m:sSub>
                                    </m:e>
                                  </m:mr>
                                  <m:mr>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𝑎</m:t>
                                          </m:r>
                                        </m:e>
                                        <m:sub>
                                          <m:r>
                                            <a:rPr lang="en-US" altLang="zh-CN" sz="2400">
                                              <a:latin typeface="Cambria Math" panose="02040503050406030204" pitchFamily="18" charset="0"/>
                                              <a:cs typeface="+mn-ea"/>
                                            </a:rPr>
                                            <m:t>𝑦</m:t>
                                          </m:r>
                                        </m:sub>
                                      </m:sSub>
                                    </m:e>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𝑝</m:t>
                                          </m:r>
                                        </m:e>
                                        <m:sub>
                                          <m:r>
                                            <a:rPr lang="en-US" altLang="zh-CN" sz="2400">
                                              <a:latin typeface="Cambria Math" panose="02040503050406030204" pitchFamily="18" charset="0"/>
                                              <a:cs typeface="+mn-ea"/>
                                            </a:rPr>
                                            <m:t>𝑦</m:t>
                                          </m:r>
                                        </m:sub>
                                      </m:sSub>
                                    </m:e>
                                  </m:mr>
                                </m:m>
                              </m:e>
                            </m:mr>
                            <m:mr>
                              <m:e>
                                <m:m>
                                  <m:mPr>
                                    <m:mcs>
                                      <m:mc>
                                        <m:mcPr>
                                          <m:count m:val="2"/>
                                          <m:mcJc m:val="center"/>
                                        </m:mcPr>
                                      </m:mc>
                                    </m:mcs>
                                    <m:ctrlPr>
                                      <a:rPr lang="zh-CN" altLang="zh-CN" sz="2400" i="1">
                                        <a:latin typeface="Cambria Math" panose="02040503050406030204" pitchFamily="18" charset="0"/>
                                        <a:cs typeface="+mn-ea"/>
                                      </a:rPr>
                                    </m:ctrlPr>
                                  </m:mPr>
                                  <m:mr>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𝑛</m:t>
                                          </m:r>
                                        </m:e>
                                        <m:sub>
                                          <m:r>
                                            <a:rPr lang="en-US" altLang="zh-CN" sz="2400">
                                              <a:latin typeface="Cambria Math" panose="02040503050406030204" pitchFamily="18" charset="0"/>
                                              <a:cs typeface="+mn-ea"/>
                                            </a:rPr>
                                            <m:t>𝑧</m:t>
                                          </m:r>
                                        </m:sub>
                                      </m:sSub>
                                    </m:e>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𝑜</m:t>
                                          </m:r>
                                        </m:e>
                                        <m:sub>
                                          <m:r>
                                            <a:rPr lang="en-US" altLang="zh-CN" sz="2400">
                                              <a:latin typeface="Cambria Math" panose="02040503050406030204" pitchFamily="18" charset="0"/>
                                              <a:cs typeface="+mn-ea"/>
                                            </a:rPr>
                                            <m:t>𝑧</m:t>
                                          </m:r>
                                        </m:sub>
                                      </m:sSub>
                                    </m:e>
                                  </m:mr>
                                  <m:mr>
                                    <m:e>
                                      <m:r>
                                        <a:rPr lang="en-US" altLang="zh-CN" sz="2400">
                                          <a:latin typeface="Cambria Math" panose="02040503050406030204" pitchFamily="18" charset="0"/>
                                          <a:cs typeface="+mn-ea"/>
                                        </a:rPr>
                                        <m:t>0</m:t>
                                      </m:r>
                                    </m:e>
                                    <m:e>
                                      <m:r>
                                        <a:rPr lang="en-US" altLang="zh-CN" sz="2400">
                                          <a:latin typeface="Cambria Math" panose="02040503050406030204" pitchFamily="18" charset="0"/>
                                          <a:cs typeface="+mn-ea"/>
                                        </a:rPr>
                                        <m:t>0</m:t>
                                      </m:r>
                                    </m:e>
                                  </m:mr>
                                </m:m>
                              </m:e>
                              <m:e>
                                <m:m>
                                  <m:mPr>
                                    <m:mcs>
                                      <m:mc>
                                        <m:mcPr>
                                          <m:count m:val="2"/>
                                          <m:mcJc m:val="center"/>
                                        </m:mcPr>
                                      </m:mc>
                                    </m:mcs>
                                    <m:ctrlPr>
                                      <a:rPr lang="zh-CN" altLang="zh-CN" sz="2400" i="1">
                                        <a:latin typeface="Cambria Math" panose="02040503050406030204" pitchFamily="18" charset="0"/>
                                        <a:cs typeface="+mn-ea"/>
                                      </a:rPr>
                                    </m:ctrlPr>
                                  </m:mPr>
                                  <m:mr>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𝑎</m:t>
                                          </m:r>
                                        </m:e>
                                        <m:sub>
                                          <m:r>
                                            <a:rPr lang="en-US" altLang="zh-CN" sz="2400">
                                              <a:latin typeface="Cambria Math" panose="02040503050406030204" pitchFamily="18" charset="0"/>
                                              <a:cs typeface="+mn-ea"/>
                                            </a:rPr>
                                            <m:t>𝑧</m:t>
                                          </m:r>
                                        </m:sub>
                                      </m:sSub>
                                    </m:e>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𝑝</m:t>
                                          </m:r>
                                        </m:e>
                                        <m:sub>
                                          <m:r>
                                            <a:rPr lang="en-US" altLang="zh-CN" sz="2400">
                                              <a:latin typeface="Cambria Math" panose="02040503050406030204" pitchFamily="18" charset="0"/>
                                              <a:cs typeface="+mn-ea"/>
                                            </a:rPr>
                                            <m:t>𝑧</m:t>
                                          </m:r>
                                        </m:sub>
                                      </m:sSub>
                                    </m:e>
                                  </m:mr>
                                  <m:mr>
                                    <m:e>
                                      <m:r>
                                        <a:rPr lang="en-US" altLang="zh-CN" sz="2400">
                                          <a:latin typeface="Cambria Math" panose="02040503050406030204" pitchFamily="18" charset="0"/>
                                          <a:cs typeface="+mn-ea"/>
                                        </a:rPr>
                                        <m:t>0</m:t>
                                      </m:r>
                                    </m:e>
                                    <m:e>
                                      <m:r>
                                        <a:rPr lang="en-US" altLang="zh-CN" sz="2400">
                                          <a:latin typeface="Cambria Math" panose="02040503050406030204" pitchFamily="18" charset="0"/>
                                          <a:cs typeface="+mn-ea"/>
                                        </a:rPr>
                                        <m:t>1</m:t>
                                      </m:r>
                                    </m:e>
                                  </m:mr>
                                </m:m>
                              </m:e>
                            </m:mr>
                          </m:m>
                        </m:e>
                      </m:d>
                    </m:oMath>
                  </m:oMathPara>
                </a14:m>
                <a:endParaRPr lang="en-US" altLang="zh-CN" sz="2400" dirty="0">
                  <a:cs typeface="+mn-ea"/>
                </a:endParaRPr>
              </a:p>
              <a:p>
                <a:pPr algn="just"/>
                <a:r>
                  <a:rPr lang="zh-CN" altLang="en-US" sz="2400" dirty="0">
                    <a:cs typeface="+mn-ea"/>
                  </a:rPr>
                  <a:t>其中</a:t>
                </a:r>
                <a:r>
                  <a:rPr lang="zh-CN" altLang="zh-CN" sz="2400" dirty="0">
                    <a:cs typeface="+mn-ea"/>
                  </a:rPr>
                  <a:t>关节</a:t>
                </a:r>
                <a:r>
                  <a:rPr lang="en-US" altLang="zh-CN" sz="2400" dirty="0">
                    <a:cs typeface="+mn-ea"/>
                  </a:rPr>
                  <a:t>2</a:t>
                </a:r>
                <a:r>
                  <a:rPr lang="zh-CN" altLang="en-US" sz="2400" dirty="0">
                    <a:cs typeface="+mn-ea"/>
                  </a:rPr>
                  <a:t>、</a:t>
                </a:r>
                <a:r>
                  <a:rPr lang="en-US" altLang="zh-CN" sz="2400" dirty="0">
                    <a:cs typeface="+mn-ea"/>
                  </a:rPr>
                  <a:t>3</a:t>
                </a:r>
                <a:r>
                  <a:rPr lang="zh-CN" altLang="en-US" sz="2400" dirty="0">
                    <a:cs typeface="+mn-ea"/>
                  </a:rPr>
                  <a:t>、</a:t>
                </a:r>
                <a:r>
                  <a:rPr lang="en-US" altLang="zh-CN" sz="2400" dirty="0">
                    <a:cs typeface="+mn-ea"/>
                  </a:rPr>
                  <a:t>4</a:t>
                </a:r>
                <a:r>
                  <a:rPr lang="zh-CN" altLang="en-US" sz="2400" dirty="0">
                    <a:cs typeface="+mn-ea"/>
                  </a:rPr>
                  <a:t>的转轴方向相同，因此 </a:t>
                </a:r>
                <a14:m>
                  <m:oMath xmlns:m="http://schemas.openxmlformats.org/officeDocument/2006/math">
                    <m:sPre>
                      <m:sPrePr>
                        <m:ctrlPr>
                          <a:rPr lang="zh-CN" altLang="zh-CN" sz="2400" b="1" i="1" smtClean="0">
                            <a:solidFill>
                              <a:srgbClr val="FF0000"/>
                            </a:solidFill>
                            <a:latin typeface="Cambria Math" panose="02040503050406030204" pitchFamily="18" charset="0"/>
                            <a:cs typeface="+mn-ea"/>
                          </a:rPr>
                        </m:ctrlPr>
                      </m:sPrePr>
                      <m:sub>
                        <m:r>
                          <a:rPr lang="en-US" altLang="zh-CN" sz="2400" b="1">
                            <a:solidFill>
                              <a:srgbClr val="FF0000"/>
                            </a:solidFill>
                            <a:latin typeface="Cambria Math" panose="02040503050406030204" pitchFamily="18" charset="0"/>
                            <a:cs typeface="+mn-ea"/>
                          </a:rPr>
                          <m:t> </m:t>
                        </m:r>
                      </m:sub>
                      <m:sup>
                        <m:r>
                          <a:rPr lang="en-US" altLang="zh-CN" sz="2400" b="1" i="1">
                            <a:solidFill>
                              <a:srgbClr val="FF0000"/>
                            </a:solidFill>
                            <a:latin typeface="Cambria Math" panose="02040503050406030204" pitchFamily="18" charset="0"/>
                            <a:cs typeface="+mn-ea"/>
                          </a:rPr>
                          <m:t>𝟏</m:t>
                        </m:r>
                      </m:sup>
                      <m:e>
                        <m:sSub>
                          <m:sSubPr>
                            <m:ctrlPr>
                              <a:rPr lang="zh-CN" altLang="zh-CN" sz="2400" b="1" i="1">
                                <a:solidFill>
                                  <a:srgbClr val="FF0000"/>
                                </a:solidFill>
                                <a:latin typeface="Cambria Math" panose="02040503050406030204" pitchFamily="18" charset="0"/>
                                <a:cs typeface="+mn-ea"/>
                              </a:rPr>
                            </m:ctrlPr>
                          </m:sSubPr>
                          <m:e>
                            <m:r>
                              <a:rPr lang="en-US" altLang="zh-CN" sz="2400" b="1" i="1">
                                <a:solidFill>
                                  <a:srgbClr val="FF0000"/>
                                </a:solidFill>
                                <a:latin typeface="Cambria Math" panose="02040503050406030204" pitchFamily="18" charset="0"/>
                                <a:cs typeface="+mn-ea"/>
                              </a:rPr>
                              <m:t>𝐓</m:t>
                            </m:r>
                          </m:e>
                          <m:sub>
                            <m:r>
                              <a:rPr lang="en-US" altLang="zh-CN" sz="2400" b="1" i="1">
                                <a:solidFill>
                                  <a:srgbClr val="FF0000"/>
                                </a:solidFill>
                                <a:latin typeface="Cambria Math" panose="02040503050406030204" pitchFamily="18" charset="0"/>
                                <a:cs typeface="+mn-ea"/>
                              </a:rPr>
                              <m:t>𝟒</m:t>
                            </m:r>
                          </m:sub>
                        </m:sSub>
                      </m:e>
                    </m:sPre>
                  </m:oMath>
                </a14:m>
                <a:r>
                  <a:rPr lang="zh-CN" altLang="en-US" sz="2400" dirty="0">
                    <a:cs typeface="+mn-ea"/>
                  </a:rPr>
                  <a:t>可以表示为：</a:t>
                </a:r>
                <a:endParaRPr lang="en-US" altLang="zh-CN" sz="2400" dirty="0">
                  <a:cs typeface="+mn-ea"/>
                </a:endParaRPr>
              </a:p>
              <a:p>
                <a:pPr algn="just"/>
                <a14:m>
                  <m:oMath xmlns:m="http://schemas.openxmlformats.org/officeDocument/2006/math">
                    <m:sPre>
                      <m:sPrePr>
                        <m:ctrlPr>
                          <a:rPr lang="zh-CN" altLang="zh-CN" b="1" i="1">
                            <a:solidFill>
                              <a:srgbClr val="FF0000"/>
                            </a:solidFill>
                            <a:latin typeface="Cambria Math" panose="02040503050406030204" pitchFamily="18" charset="0"/>
                            <a:cs typeface="+mn-ea"/>
                          </a:rPr>
                        </m:ctrlPr>
                      </m:sPrePr>
                      <m:sub>
                        <m:r>
                          <a:rPr lang="en-US" altLang="zh-CN" b="1">
                            <a:solidFill>
                              <a:srgbClr val="FF0000"/>
                            </a:solidFill>
                            <a:latin typeface="Cambria Math" panose="02040503050406030204" pitchFamily="18" charset="0"/>
                            <a:cs typeface="+mn-ea"/>
                          </a:rPr>
                          <m:t> </m:t>
                        </m:r>
                      </m:sub>
                      <m:sup>
                        <m:r>
                          <a:rPr lang="en-US" altLang="zh-CN" b="1" i="1">
                            <a:solidFill>
                              <a:srgbClr val="FF0000"/>
                            </a:solidFill>
                            <a:latin typeface="Cambria Math" panose="02040503050406030204" pitchFamily="18" charset="0"/>
                            <a:cs typeface="+mn-ea"/>
                          </a:rPr>
                          <m:t>𝟏</m:t>
                        </m:r>
                      </m:sup>
                      <m:e>
                        <m:sSub>
                          <m:sSubPr>
                            <m:ctrlPr>
                              <a:rPr lang="zh-CN" altLang="zh-CN" b="1" i="1">
                                <a:solidFill>
                                  <a:srgbClr val="FF0000"/>
                                </a:solidFill>
                                <a:latin typeface="Cambria Math" panose="02040503050406030204" pitchFamily="18" charset="0"/>
                                <a:cs typeface="+mn-ea"/>
                              </a:rPr>
                            </m:ctrlPr>
                          </m:sSubPr>
                          <m:e>
                            <m:r>
                              <a:rPr lang="en-US" altLang="zh-CN" b="1" i="1">
                                <a:solidFill>
                                  <a:srgbClr val="FF0000"/>
                                </a:solidFill>
                                <a:latin typeface="Cambria Math" panose="02040503050406030204" pitchFamily="18" charset="0"/>
                                <a:cs typeface="+mn-ea"/>
                              </a:rPr>
                              <m:t>𝐓</m:t>
                            </m:r>
                          </m:e>
                          <m:sub>
                            <m:r>
                              <a:rPr lang="en-US" altLang="zh-CN" b="1" i="1">
                                <a:solidFill>
                                  <a:srgbClr val="FF0000"/>
                                </a:solidFill>
                                <a:latin typeface="Cambria Math" panose="02040503050406030204" pitchFamily="18" charset="0"/>
                                <a:cs typeface="+mn-ea"/>
                              </a:rPr>
                              <m:t>𝟒</m:t>
                            </m:r>
                          </m:sub>
                        </m:sSub>
                      </m:e>
                    </m:sPre>
                    <m:r>
                      <a:rPr lang="en-US" altLang="zh-CN" b="1" i="1">
                        <a:solidFill>
                          <a:srgbClr val="FF0000"/>
                        </a:solidFill>
                        <a:latin typeface="Cambria Math" panose="02040503050406030204" pitchFamily="18" charset="0"/>
                        <a:cs typeface="+mn-ea"/>
                      </a:rPr>
                      <m:t> </m:t>
                    </m:r>
                  </m:oMath>
                </a14:m>
                <a:r>
                  <a:rPr kumimoji="0" lang="en-US"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t>
                </a:r>
                <a14:m>
                  <m:oMath xmlns:m="http://schemas.openxmlformats.org/officeDocument/2006/math">
                    <m:d>
                      <m:dPr>
                        <m:begChr m:val="["/>
                        <m:endChr m:val="]"/>
                        <m:ctrlPr>
                          <a:rPr lang="zh-CN" altLang="zh-CN" i="1" smtClean="0">
                            <a:effectLst/>
                            <a:latin typeface="Cambria Math" panose="02040503050406030204" pitchFamily="18" charset="0"/>
                            <a:ea typeface="Cambria Math" panose="02040503050406030204" pitchFamily="18" charset="0"/>
                          </a:rPr>
                        </m:ctrlPr>
                      </m:dPr>
                      <m:e>
                        <m:m>
                          <m:mPr>
                            <m:mcs>
                              <m:mc>
                                <m:mcPr>
                                  <m:count m:val="4"/>
                                  <m:mcJc m:val="center"/>
                                </m:mcPr>
                              </m:mc>
                            </m:mcs>
                            <m:ctrlPr>
                              <a:rPr lang="zh-CN" altLang="zh-CN" i="1">
                                <a:effectLst/>
                                <a:latin typeface="Cambria Math" panose="02040503050406030204" pitchFamily="18" charset="0"/>
                                <a:ea typeface="Cambria Math" panose="02040503050406030204" pitchFamily="18" charset="0"/>
                              </a:rPr>
                            </m:ctrlPr>
                          </m:mPr>
                          <m:mr>
                            <m:e>
                              <m:r>
                                <a:rPr lang="en-US" altLang="zh-CN" i="1">
                                  <a:effectLst/>
                                  <a:latin typeface="Cambria Math" panose="02040503050406030204" pitchFamily="18" charset="0"/>
                                  <a:ea typeface="宋体" panose="02010600030101010101" pitchFamily="2" charset="-122"/>
                                  <a:cs typeface="宋体" panose="02010600030101010101" pitchFamily="2" charset="-122"/>
                                </a:rPr>
                                <m:t>𝑐</m:t>
                              </m:r>
                              <m:r>
                                <a:rPr lang="en-US" altLang="zh-CN" i="1">
                                  <a:effectLst/>
                                  <a:latin typeface="Cambria Math" panose="02040503050406030204" pitchFamily="18" charset="0"/>
                                  <a:ea typeface="宋体" panose="02010600030101010101" pitchFamily="2" charset="-122"/>
                                  <a:cs typeface="宋体" panose="02010600030101010101" pitchFamily="2" charset="-122"/>
                                </a:rPr>
                                <m:t>234</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m:t>
                              </m:r>
                              <m:r>
                                <a:rPr lang="en-US" altLang="zh-CN" i="1">
                                  <a:effectLst/>
                                  <a:latin typeface="Cambria Math" panose="02040503050406030204" pitchFamily="18" charset="0"/>
                                  <a:ea typeface="宋体" panose="02010600030101010101" pitchFamily="2" charset="-122"/>
                                  <a:cs typeface="宋体" panose="02010600030101010101" pitchFamily="2" charset="-122"/>
                                </a:rPr>
                                <m:t>𝑠</m:t>
                              </m:r>
                              <m:r>
                                <a:rPr lang="en-US" altLang="zh-CN" i="1">
                                  <a:effectLst/>
                                  <a:latin typeface="Cambria Math" panose="02040503050406030204" pitchFamily="18" charset="0"/>
                                  <a:ea typeface="宋体" panose="02010600030101010101" pitchFamily="2" charset="-122"/>
                                  <a:cs typeface="宋体" panose="02010600030101010101" pitchFamily="2" charset="-122"/>
                                </a:rPr>
                                <m:t>234</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0</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i="1">
                                      <a:effectLst/>
                                      <a:latin typeface="Cambria Math" panose="02040503050406030204" pitchFamily="18" charset="0"/>
                                      <a:ea typeface="宋体" panose="02010600030101010101" pitchFamily="2" charset="-122"/>
                                      <a:cs typeface="宋体" panose="02010600030101010101" pitchFamily="2" charset="-122"/>
                                    </a:rPr>
                                    <m:t>3</m:t>
                                  </m:r>
                                </m:sub>
                              </m:sSub>
                              <m:r>
                                <a:rPr lang="en-US" altLang="zh-CN" i="1">
                                  <a:effectLst/>
                                  <a:latin typeface="Cambria Math" panose="02040503050406030204" pitchFamily="18" charset="0"/>
                                  <a:ea typeface="宋体" panose="02010600030101010101" pitchFamily="2" charset="-122"/>
                                  <a:cs typeface="宋体" panose="02010600030101010101" pitchFamily="2" charset="-122"/>
                                </a:rPr>
                                <m:t>𝑐</m:t>
                              </m:r>
                              <m:r>
                                <a:rPr lang="en-US" altLang="zh-CN" i="1">
                                  <a:effectLst/>
                                  <a:latin typeface="Cambria Math" panose="02040503050406030204" pitchFamily="18" charset="0"/>
                                  <a:ea typeface="宋体" panose="02010600030101010101" pitchFamily="2" charset="-122"/>
                                  <a:cs typeface="宋体" panose="02010600030101010101" pitchFamily="2" charset="-122"/>
                                </a:rPr>
                                <m:t>2−</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i="1">
                                      <a:effectLst/>
                                      <a:latin typeface="Cambria Math" panose="02040503050406030204" pitchFamily="18" charset="0"/>
                                      <a:ea typeface="宋体" panose="02010600030101010101" pitchFamily="2" charset="-122"/>
                                      <a:cs typeface="宋体" panose="02010600030101010101" pitchFamily="2" charset="-122"/>
                                    </a:rPr>
                                    <m:t>4</m:t>
                                  </m:r>
                                </m:sub>
                              </m:sSub>
                              <m:r>
                                <a:rPr lang="en-US" altLang="zh-CN" i="1">
                                  <a:effectLst/>
                                  <a:latin typeface="Cambria Math" panose="02040503050406030204" pitchFamily="18" charset="0"/>
                                  <a:ea typeface="宋体" panose="02010600030101010101" pitchFamily="2" charset="-122"/>
                                  <a:cs typeface="宋体" panose="02010600030101010101" pitchFamily="2" charset="-122"/>
                                </a:rPr>
                                <m:t>𝑐</m:t>
                              </m:r>
                              <m:r>
                                <a:rPr lang="en-US" altLang="zh-CN" i="1">
                                  <a:effectLst/>
                                  <a:latin typeface="Cambria Math" panose="02040503050406030204" pitchFamily="18" charset="0"/>
                                  <a:ea typeface="宋体" panose="02010600030101010101" pitchFamily="2" charset="-122"/>
                                  <a:cs typeface="宋体" panose="02010600030101010101" pitchFamily="2" charset="-122"/>
                                </a:rPr>
                                <m:t>23</m:t>
                              </m:r>
                            </m:e>
                          </m:mr>
                          <m:mr>
                            <m:e>
                              <m:r>
                                <a:rPr lang="en-US" altLang="zh-CN" i="1">
                                  <a:effectLst/>
                                  <a:latin typeface="Cambria Math" panose="02040503050406030204" pitchFamily="18" charset="0"/>
                                  <a:ea typeface="宋体" panose="02010600030101010101" pitchFamily="2" charset="-122"/>
                                  <a:cs typeface="宋体" panose="02010600030101010101" pitchFamily="2" charset="-122"/>
                                </a:rPr>
                                <m:t>0</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0</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1</m:t>
                              </m:r>
                            </m:e>
                            <m:e>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宋体" panose="02010600030101010101" pitchFamily="2" charset="-122"/>
                                    </a:rPr>
                                    <m:t>𝑑</m:t>
                                  </m:r>
                                </m:e>
                                <m:sub>
                                  <m:r>
                                    <a:rPr lang="en-US" altLang="zh-CN" i="1">
                                      <a:effectLst/>
                                      <a:latin typeface="Cambria Math" panose="02040503050406030204" pitchFamily="18" charset="0"/>
                                      <a:ea typeface="宋体" panose="02010600030101010101" pitchFamily="2" charset="-122"/>
                                      <a:cs typeface="宋体" panose="02010600030101010101" pitchFamily="2" charset="-122"/>
                                    </a:rPr>
                                    <m:t>4</m:t>
                                  </m:r>
                                </m:sub>
                              </m:sSub>
                            </m:e>
                          </m:mr>
                          <m:mr>
                            <m:e>
                              <m:r>
                                <a:rPr lang="en-US" altLang="zh-CN" i="1">
                                  <a:effectLst/>
                                  <a:latin typeface="Cambria Math" panose="02040503050406030204" pitchFamily="18" charset="0"/>
                                  <a:ea typeface="宋体" panose="02010600030101010101" pitchFamily="2" charset="-122"/>
                                  <a:cs typeface="宋体" panose="02010600030101010101" pitchFamily="2" charset="-122"/>
                                </a:rPr>
                                <m:t>−</m:t>
                              </m:r>
                              <m:r>
                                <a:rPr lang="en-US" altLang="zh-CN" i="1">
                                  <a:effectLst/>
                                  <a:latin typeface="Cambria Math" panose="02040503050406030204" pitchFamily="18" charset="0"/>
                                  <a:ea typeface="宋体" panose="02010600030101010101" pitchFamily="2" charset="-122"/>
                                  <a:cs typeface="宋体" panose="02010600030101010101" pitchFamily="2" charset="-122"/>
                                </a:rPr>
                                <m:t>𝑠</m:t>
                              </m:r>
                              <m:r>
                                <a:rPr lang="en-US" altLang="zh-CN" i="1">
                                  <a:effectLst/>
                                  <a:latin typeface="Cambria Math" panose="02040503050406030204" pitchFamily="18" charset="0"/>
                                  <a:ea typeface="宋体" panose="02010600030101010101" pitchFamily="2" charset="-122"/>
                                  <a:cs typeface="宋体" panose="02010600030101010101" pitchFamily="2" charset="-122"/>
                                </a:rPr>
                                <m:t>234</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m:t>
                              </m:r>
                              <m:r>
                                <a:rPr lang="en-US" altLang="zh-CN" i="1">
                                  <a:effectLst/>
                                  <a:latin typeface="Cambria Math" panose="02040503050406030204" pitchFamily="18" charset="0"/>
                                  <a:ea typeface="宋体" panose="02010600030101010101" pitchFamily="2" charset="-122"/>
                                  <a:cs typeface="宋体" panose="02010600030101010101" pitchFamily="2" charset="-122"/>
                                </a:rPr>
                                <m:t>𝑐</m:t>
                              </m:r>
                              <m:r>
                                <a:rPr lang="en-US" altLang="zh-CN" i="1">
                                  <a:effectLst/>
                                  <a:latin typeface="Cambria Math" panose="02040503050406030204" pitchFamily="18" charset="0"/>
                                  <a:ea typeface="宋体" panose="02010600030101010101" pitchFamily="2" charset="-122"/>
                                  <a:cs typeface="宋体" panose="02010600030101010101" pitchFamily="2" charset="-122"/>
                                </a:rPr>
                                <m:t>234</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0</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i="1">
                                      <a:effectLst/>
                                      <a:latin typeface="Cambria Math" panose="02040503050406030204" pitchFamily="18" charset="0"/>
                                      <a:ea typeface="宋体" panose="02010600030101010101" pitchFamily="2" charset="-122"/>
                                      <a:cs typeface="宋体" panose="02010600030101010101" pitchFamily="2" charset="-122"/>
                                    </a:rPr>
                                    <m:t>3</m:t>
                                  </m:r>
                                </m:sub>
                              </m:sSub>
                              <m:r>
                                <a:rPr lang="en-US" altLang="zh-CN" i="1">
                                  <a:effectLst/>
                                  <a:latin typeface="Cambria Math" panose="02040503050406030204" pitchFamily="18" charset="0"/>
                                  <a:ea typeface="宋体" panose="02010600030101010101" pitchFamily="2" charset="-122"/>
                                  <a:cs typeface="宋体" panose="02010600030101010101" pitchFamily="2" charset="-122"/>
                                </a:rPr>
                                <m:t>𝑠</m:t>
                              </m:r>
                              <m:r>
                                <a:rPr lang="en-US" altLang="zh-CN" i="1">
                                  <a:effectLst/>
                                  <a:latin typeface="Cambria Math" panose="02040503050406030204" pitchFamily="18" charset="0"/>
                                  <a:ea typeface="宋体" panose="02010600030101010101" pitchFamily="2" charset="-122"/>
                                  <a:cs typeface="宋体" panose="02010600030101010101" pitchFamily="2" charset="-122"/>
                                </a:rPr>
                                <m:t>2−</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i="1">
                                      <a:effectLst/>
                                      <a:latin typeface="Cambria Math" panose="02040503050406030204" pitchFamily="18" charset="0"/>
                                      <a:ea typeface="宋体" panose="02010600030101010101" pitchFamily="2" charset="-122"/>
                                      <a:cs typeface="宋体" panose="02010600030101010101" pitchFamily="2" charset="-122"/>
                                    </a:rPr>
                                    <m:t>4</m:t>
                                  </m:r>
                                </m:sub>
                              </m:sSub>
                              <m:r>
                                <a:rPr lang="en-US" altLang="zh-CN" i="1">
                                  <a:effectLst/>
                                  <a:latin typeface="Cambria Math" panose="02040503050406030204" pitchFamily="18" charset="0"/>
                                  <a:ea typeface="宋体" panose="02010600030101010101" pitchFamily="2" charset="-122"/>
                                  <a:cs typeface="宋体" panose="02010600030101010101" pitchFamily="2" charset="-122"/>
                                </a:rPr>
                                <m:t>𝑠</m:t>
                              </m:r>
                              <m:r>
                                <a:rPr lang="en-US" altLang="zh-CN" i="1">
                                  <a:effectLst/>
                                  <a:latin typeface="Cambria Math" panose="02040503050406030204" pitchFamily="18" charset="0"/>
                                  <a:ea typeface="宋体" panose="02010600030101010101" pitchFamily="2" charset="-122"/>
                                  <a:cs typeface="宋体" panose="02010600030101010101" pitchFamily="2" charset="-122"/>
                                </a:rPr>
                                <m:t>23</m:t>
                              </m:r>
                            </m:e>
                          </m:mr>
                          <m:mr>
                            <m:e>
                              <m:r>
                                <a:rPr lang="en-US" altLang="zh-CN" i="1">
                                  <a:effectLst/>
                                  <a:latin typeface="Cambria Math" panose="02040503050406030204" pitchFamily="18" charset="0"/>
                                  <a:ea typeface="宋体" panose="02010600030101010101" pitchFamily="2" charset="-122"/>
                                  <a:cs typeface="宋体" panose="02010600030101010101" pitchFamily="2" charset="-122"/>
                                </a:rPr>
                                <m:t>0</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0</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0</m:t>
                              </m:r>
                            </m:e>
                            <m:e>
                              <m:r>
                                <a:rPr lang="en-US" altLang="zh-CN" i="1">
                                  <a:effectLst/>
                                  <a:latin typeface="Cambria Math" panose="02040503050406030204" pitchFamily="18" charset="0"/>
                                  <a:ea typeface="宋体" panose="02010600030101010101" pitchFamily="2" charset="-122"/>
                                  <a:cs typeface="宋体" panose="02010600030101010101" pitchFamily="2" charset="-122"/>
                                </a:rPr>
                                <m:t>1</m:t>
                              </m:r>
                            </m:e>
                          </m:mr>
                        </m:m>
                      </m:e>
                    </m:d>
                  </m:oMath>
                </a14:m>
                <a:r>
                  <a:rPr kumimoji="0" lang="en-US" altLang="zh-CN" b="0" i="0" u="none" strike="noStrike" cap="none" normalizeH="0" baseline="0" dirty="0">
                    <a:ln>
                      <a:noFill/>
                    </a:ln>
                    <a:solidFill>
                      <a:schemeClr val="tx1"/>
                    </a:solidFill>
                    <a:effectLst/>
                    <a:latin typeface="Arial" panose="020B0604020202020204" pitchFamily="34" charset="0"/>
                  </a:rPr>
                  <a:t> </a:t>
                </a:r>
                <a14:m>
                  <m:oMath xmlns:m="http://schemas.openxmlformats.org/officeDocument/2006/math">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1</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5</m:t>
                            </m:r>
                          </m:sub>
                        </m:sSub>
                      </m:e>
                    </m:sPre>
                    <m:r>
                      <a:rPr lang="en-US" altLang="zh-CN" sz="2400">
                        <a:latin typeface="Cambria Math" panose="02040503050406030204" pitchFamily="18" charset="0"/>
                        <a:cs typeface="+mn-ea"/>
                      </a:rPr>
                      <m:t>=</m:t>
                    </m:r>
                    <m:sSup>
                      <m:sSupPr>
                        <m:ctrlPr>
                          <a:rPr lang="zh-CN" altLang="zh-CN" sz="2400" i="1">
                            <a:latin typeface="Cambria Math" panose="02040503050406030204" pitchFamily="18" charset="0"/>
                            <a:cs typeface="+mn-ea"/>
                          </a:rPr>
                        </m:ctrlPr>
                      </m:sSupPr>
                      <m:e>
                        <m:r>
                          <a:rPr lang="en-US" altLang="zh-CN" sz="2400">
                            <a:latin typeface="Cambria Math" panose="02040503050406030204" pitchFamily="18" charset="0"/>
                            <a:cs typeface="+mn-ea"/>
                          </a:rPr>
                          <m:t>(</m:t>
                        </m:r>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0</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1</m:t>
                                </m:r>
                              </m:sub>
                            </m:sSub>
                          </m:e>
                        </m:sPre>
                        <m:r>
                          <a:rPr lang="en-US" altLang="zh-CN" sz="2400">
                            <a:latin typeface="Cambria Math" panose="02040503050406030204" pitchFamily="18" charset="0"/>
                            <a:cs typeface="+mn-ea"/>
                          </a:rPr>
                          <m:t>)</m:t>
                        </m:r>
                      </m:e>
                      <m:sup>
                        <m:r>
                          <a:rPr lang="en-US" altLang="zh-CN" sz="2400">
                            <a:latin typeface="Cambria Math" panose="02040503050406030204" pitchFamily="18" charset="0"/>
                            <a:cs typeface="+mn-ea"/>
                          </a:rPr>
                          <m:t>−1</m:t>
                        </m:r>
                      </m:sup>
                    </m:sSup>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0</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6</m:t>
                            </m:r>
                          </m:sub>
                        </m:sSub>
                      </m:e>
                    </m:sPre>
                    <m:sSup>
                      <m:sSupPr>
                        <m:ctrlPr>
                          <a:rPr lang="zh-CN" altLang="zh-CN" sz="2400" i="1">
                            <a:latin typeface="Cambria Math" panose="02040503050406030204" pitchFamily="18" charset="0"/>
                            <a:cs typeface="+mn-ea"/>
                          </a:rPr>
                        </m:ctrlPr>
                      </m:sSupPr>
                      <m:e>
                        <m:r>
                          <a:rPr lang="en-US" altLang="zh-CN" sz="2400">
                            <a:latin typeface="Cambria Math" panose="02040503050406030204" pitchFamily="18" charset="0"/>
                            <a:cs typeface="+mn-ea"/>
                          </a:rPr>
                          <m:t>(</m:t>
                        </m:r>
                        <m:sPre>
                          <m:sPrePr>
                            <m:ctrlPr>
                              <a:rPr lang="zh-CN" altLang="zh-CN" sz="2400" i="1">
                                <a:latin typeface="Cambria Math" panose="02040503050406030204" pitchFamily="18" charset="0"/>
                                <a:cs typeface="+mn-ea"/>
                              </a:rPr>
                            </m:ctrlPr>
                          </m:sPrePr>
                          <m:sub>
                            <m:r>
                              <a:rPr lang="en-US" altLang="zh-CN" sz="2400">
                                <a:latin typeface="Cambria Math" panose="02040503050406030204" pitchFamily="18" charset="0"/>
                                <a:cs typeface="+mn-ea"/>
                              </a:rPr>
                              <m:t> </m:t>
                            </m:r>
                          </m:sub>
                          <m:sup>
                            <m:r>
                              <a:rPr lang="en-US" altLang="zh-CN" sz="2400">
                                <a:latin typeface="Cambria Math" panose="02040503050406030204" pitchFamily="18" charset="0"/>
                                <a:cs typeface="+mn-ea"/>
                              </a:rPr>
                              <m:t>5</m:t>
                            </m:r>
                          </m:sup>
                          <m:e>
                            <m:sSub>
                              <m:sSubPr>
                                <m:ctrlPr>
                                  <a:rPr lang="zh-CN" altLang="zh-CN" sz="2400" i="1">
                                    <a:latin typeface="Cambria Math" panose="02040503050406030204" pitchFamily="18" charset="0"/>
                                    <a:cs typeface="+mn-ea"/>
                                  </a:rPr>
                                </m:ctrlPr>
                              </m:sSubPr>
                              <m:e>
                                <m:r>
                                  <a:rPr lang="en-US" altLang="zh-CN" sz="2400">
                                    <a:latin typeface="Cambria Math" panose="02040503050406030204" pitchFamily="18" charset="0"/>
                                    <a:cs typeface="+mn-ea"/>
                                  </a:rPr>
                                  <m:t>𝑇</m:t>
                                </m:r>
                              </m:e>
                              <m:sub>
                                <m:r>
                                  <a:rPr lang="en-US" altLang="zh-CN" sz="2400">
                                    <a:latin typeface="Cambria Math" panose="02040503050406030204" pitchFamily="18" charset="0"/>
                                    <a:cs typeface="+mn-ea"/>
                                  </a:rPr>
                                  <m:t>6</m:t>
                                </m:r>
                              </m:sub>
                            </m:sSub>
                          </m:e>
                        </m:sPre>
                        <m:r>
                          <a:rPr lang="en-US" altLang="zh-CN" sz="2400">
                            <a:latin typeface="Cambria Math" panose="02040503050406030204" pitchFamily="18" charset="0"/>
                            <a:cs typeface="+mn-ea"/>
                          </a:rPr>
                          <m:t>)</m:t>
                        </m:r>
                      </m:e>
                      <m:sup>
                        <m:r>
                          <a:rPr lang="en-US" altLang="zh-CN" sz="2400">
                            <a:latin typeface="Cambria Math" panose="02040503050406030204" pitchFamily="18" charset="0"/>
                            <a:cs typeface="+mn-ea"/>
                          </a:rPr>
                          <m:t>−1</m:t>
                        </m:r>
                      </m:sup>
                    </m:sSup>
                  </m:oMath>
                </a14:m>
                <a:r>
                  <a:rPr lang="en-US" altLang="zh-CN" sz="2400" dirty="0">
                    <a:cs typeface="+mn-ea"/>
                  </a:rPr>
                  <a:t> </a:t>
                </a:r>
                <a14:m>
                  <m:oMath xmlns:m="http://schemas.openxmlformats.org/officeDocument/2006/math">
                    <m:r>
                      <a:rPr lang="en-US" altLang="zh-CN" sz="2400">
                        <a:latin typeface="Cambria Math" panose="02040503050406030204" pitchFamily="18" charset="0"/>
                        <a:cs typeface="+mn-ea"/>
                      </a:rPr>
                      <m:t>=</m:t>
                    </m:r>
                    <m:r>
                      <a:rPr lang="en-US" altLang="zh-CN" sz="2400" i="1">
                        <a:latin typeface="Cambria Math" panose="02040503050406030204" pitchFamily="18" charset="0"/>
                        <a:cs typeface="+mn-ea"/>
                      </a:rPr>
                      <m:t> </m:t>
                    </m:r>
                  </m:oMath>
                </a14:m>
                <a:r>
                  <a:rPr lang="en-US" altLang="zh-CN" sz="2400" dirty="0">
                    <a:cs typeface="+mn-ea"/>
                  </a:rPr>
                  <a:t>=</a:t>
                </a:r>
              </a:p>
              <a:p>
                <a:pPr algn="just"/>
                <a:endParaRPr lang="en-US" altLang="zh-CN" sz="2400" dirty="0">
                  <a:cs typeface="+mn-ea"/>
                </a:endParaRPr>
              </a:p>
              <a:p>
                <a:pPr algn="just"/>
                <a14:m>
                  <m:oMathPara xmlns:m="http://schemas.openxmlformats.org/officeDocument/2006/math">
                    <m:oMathParaPr>
                      <m:jc m:val="left"/>
                    </m:oMathParaPr>
                    <m:oMath xmlns:m="http://schemas.openxmlformats.org/officeDocument/2006/math">
                      <m:d>
                        <m:dPr>
                          <m:begChr m:val="["/>
                          <m:endChr m:val="]"/>
                          <m:ctrlPr>
                            <a:rPr lang="zh-CN" altLang="zh-CN" sz="1400" i="1">
                              <a:latin typeface="Cambria Math" panose="02040503050406030204" pitchFamily="18" charset="0"/>
                              <a:cs typeface="+mn-ea"/>
                            </a:rPr>
                          </m:ctrlPr>
                        </m:dPr>
                        <m:e>
                          <m:m>
                            <m:mPr>
                              <m:mcs>
                                <m:mc>
                                  <m:mcPr>
                                    <m:count m:val="4"/>
                                    <m:mcJc m:val="center"/>
                                  </m:mcPr>
                                </m:mc>
                              </m:mcs>
                              <m:ctrlPr>
                                <a:rPr lang="zh-CN" altLang="zh-CN" sz="1400" i="1">
                                  <a:latin typeface="Cambria Math" panose="02040503050406030204" pitchFamily="18" charset="0"/>
                                  <a:cs typeface="+mn-ea"/>
                                </a:rPr>
                              </m:ctrlPr>
                            </m:mPr>
                            <m:mr>
                              <m:e>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𝑛</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𝑛</m:t>
                                    </m:r>
                                  </m:e>
                                  <m:sub>
                                    <m:r>
                                      <a:rPr lang="en-US" altLang="zh-CN" sz="1400">
                                        <a:latin typeface="Cambria Math" panose="02040503050406030204" pitchFamily="18" charset="0"/>
                                        <a:cs typeface="+mn-ea"/>
                                      </a:rPr>
                                      <m:t>𝑦</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𝑦</m:t>
                                    </m:r>
                                  </m:sub>
                                </m:sSub>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6</m:t>
                                </m:r>
                              </m:e>
                              <m:e>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𝑦</m:t>
                                    </m:r>
                                  </m:sub>
                                </m:sSub>
                              </m:e>
                              <m:e>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r>
                                  <a:rPr lang="en-US" altLang="zh-CN" sz="1400">
                                    <a:latin typeface="Cambria Math" panose="02040503050406030204" pitchFamily="18" charset="0"/>
                                    <a:cs typeface="+mn-ea"/>
                                  </a:rPr>
                                  <m:t>𝑛</m:t>
                                </m:r>
                                <m:sPre>
                                  <m:sPrePr>
                                    <m:ctrlPr>
                                      <a:rPr lang="zh-CN" altLang="zh-CN" sz="1400" i="1">
                                        <a:latin typeface="Cambria Math" panose="02040503050406030204" pitchFamily="18" charset="0"/>
                                        <a:cs typeface="+mn-ea"/>
                                      </a:rPr>
                                    </m:ctrlPr>
                                  </m:sPrePr>
                                  <m:sub>
                                    <m:r>
                                      <a:rPr lang="en-US" altLang="zh-CN" sz="1400">
                                        <a:latin typeface="Cambria Math" panose="02040503050406030204" pitchFamily="18" charset="0"/>
                                        <a:cs typeface="+mn-ea"/>
                                      </a:rPr>
                                      <m:t>𝑥</m:t>
                                    </m:r>
                                  </m:sub>
                                  <m:sup/>
                                  <m:e>
                                    <m:r>
                                      <a:rPr lang="en-US" altLang="zh-CN" sz="1400">
                                        <a:latin typeface="Cambria Math" panose="02040503050406030204" pitchFamily="18" charset="0"/>
                                        <a:cs typeface="+mn-ea"/>
                                      </a:rPr>
                                      <m:t>𝑠</m:t>
                                    </m:r>
                                  </m:e>
                                </m:sPre>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𝑦</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𝑛</m:t>
                                    </m:r>
                                  </m:e>
                                  <m:sub>
                                    <m:r>
                                      <a:rPr lang="en-US" altLang="zh-CN" sz="1400">
                                        <a:latin typeface="Cambria Math" panose="02040503050406030204" pitchFamily="18" charset="0"/>
                                        <a:cs typeface="+mn-ea"/>
                                      </a:rPr>
                                      <m:t>𝑦</m:t>
                                    </m:r>
                                  </m:sub>
                                </m:sSub>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𝑦</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e>
                              <m:e>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𝑥</m:t>
                                    </m:r>
                                  </m:sub>
                                </m:sSub>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𝑑</m:t>
                                    </m:r>
                                  </m:e>
                                  <m:sub>
                                    <m:r>
                                      <a:rPr lang="en-US" altLang="zh-CN" sz="1400">
                                        <a:latin typeface="Cambria Math" panose="02040503050406030204" pitchFamily="18" charset="0"/>
                                        <a:cs typeface="+mn-ea"/>
                                      </a:rPr>
                                      <m:t>6</m:t>
                                    </m:r>
                                  </m:sub>
                                </m:sSub>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𝑝</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𝑦</m:t>
                                    </m:r>
                                  </m:sub>
                                </m:sSub>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𝑑</m:t>
                                    </m:r>
                                  </m:e>
                                  <m:sub>
                                    <m:r>
                                      <a:rPr lang="en-US" altLang="zh-CN" sz="1400">
                                        <a:latin typeface="Cambria Math" panose="02040503050406030204" pitchFamily="18" charset="0"/>
                                        <a:cs typeface="+mn-ea"/>
                                      </a:rPr>
                                      <m:t>6</m:t>
                                    </m:r>
                                  </m:sub>
                                </m:sSub>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𝑝</m:t>
                                    </m:r>
                                  </m:e>
                                  <m:sub>
                                    <m:r>
                                      <a:rPr lang="en-US" altLang="zh-CN" sz="1400">
                                        <a:latin typeface="Cambria Math" panose="02040503050406030204" pitchFamily="18" charset="0"/>
                                        <a:cs typeface="+mn-ea"/>
                                      </a:rPr>
                                      <m:t>𝑦</m:t>
                                    </m:r>
                                  </m:sub>
                                </m:sSub>
                              </m:e>
                            </m:mr>
                            <m:mr>
                              <m:e>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𝑛</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𝑛</m:t>
                                    </m:r>
                                  </m:e>
                                  <m:sub>
                                    <m:r>
                                      <a:rPr lang="en-US" altLang="zh-CN" sz="1400">
                                        <a:latin typeface="Cambria Math" panose="02040503050406030204" pitchFamily="18" charset="0"/>
                                        <a:cs typeface="+mn-ea"/>
                                      </a:rPr>
                                      <m:t>𝑦</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𝑦</m:t>
                                    </m:r>
                                  </m:sub>
                                </m:sSub>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6</m:t>
                                </m:r>
                              </m:e>
                              <m:e>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𝑦</m:t>
                                    </m:r>
                                  </m:sub>
                                </m:sSub>
                              </m:e>
                              <m:e>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𝑛</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𝑛</m:t>
                                    </m:r>
                                  </m:e>
                                  <m:sub>
                                    <m:r>
                                      <a:rPr lang="en-US" altLang="zh-CN" sz="1400">
                                        <a:latin typeface="Cambria Math" panose="02040503050406030204" pitchFamily="18" charset="0"/>
                                        <a:cs typeface="+mn-ea"/>
                                      </a:rPr>
                                      <m:t>𝑦</m:t>
                                    </m:r>
                                  </m:sub>
                                </m:sSub>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6−</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𝑦</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e>
                              <m:e>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𝑥</m:t>
                                    </m:r>
                                  </m:sub>
                                </m:sSub>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𝑑</m:t>
                                    </m:r>
                                  </m:e>
                                  <m:sub>
                                    <m:r>
                                      <a:rPr lang="en-US" altLang="zh-CN" sz="1400">
                                        <a:latin typeface="Cambria Math" panose="02040503050406030204" pitchFamily="18" charset="0"/>
                                        <a:cs typeface="+mn-ea"/>
                                      </a:rPr>
                                      <m:t>6</m:t>
                                    </m:r>
                                  </m:sub>
                                </m:sSub>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𝑝</m:t>
                                    </m:r>
                                  </m:e>
                                  <m:sub>
                                    <m:r>
                                      <a:rPr lang="en-US" altLang="zh-CN" sz="1400">
                                        <a:latin typeface="Cambria Math" panose="02040503050406030204" pitchFamily="18" charset="0"/>
                                        <a:cs typeface="+mn-ea"/>
                                      </a:rPr>
                                      <m:t>𝑥</m:t>
                                    </m:r>
                                  </m:sub>
                                </m:sSub>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𝑦</m:t>
                                    </m:r>
                                  </m:sub>
                                </m:sSub>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𝑑</m:t>
                                    </m:r>
                                  </m:e>
                                  <m:sub>
                                    <m:r>
                                      <a:rPr lang="en-US" altLang="zh-CN" sz="1400">
                                        <a:latin typeface="Cambria Math" panose="02040503050406030204" pitchFamily="18" charset="0"/>
                                        <a:cs typeface="+mn-ea"/>
                                      </a:rPr>
                                      <m:t>6</m:t>
                                    </m:r>
                                  </m:sub>
                                </m:sSub>
                                <m:r>
                                  <a:rPr lang="en-US" altLang="zh-CN" sz="1400">
                                    <a:latin typeface="Cambria Math" panose="02040503050406030204" pitchFamily="18" charset="0"/>
                                    <a:cs typeface="+mn-ea"/>
                                  </a:rPr>
                                  <m:t>+</m:t>
                                </m:r>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1</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𝑝</m:t>
                                    </m:r>
                                  </m:e>
                                  <m:sub>
                                    <m:r>
                                      <a:rPr lang="en-US" altLang="zh-CN" sz="1400">
                                        <a:latin typeface="Cambria Math" panose="02040503050406030204" pitchFamily="18" charset="0"/>
                                        <a:cs typeface="+mn-ea"/>
                                      </a:rPr>
                                      <m:t>𝑦</m:t>
                                    </m:r>
                                  </m:sub>
                                </m:sSub>
                              </m:e>
                            </m:mr>
                            <m:mr>
                              <m:e>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𝑛</m:t>
                                    </m:r>
                                  </m:e>
                                  <m:sub>
                                    <m:r>
                                      <a:rPr lang="en-US" altLang="zh-CN" sz="1400">
                                        <a:latin typeface="Cambria Math" panose="02040503050406030204" pitchFamily="18" charset="0"/>
                                        <a:cs typeface="+mn-ea"/>
                                      </a:rPr>
                                      <m:t>𝑧</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𝑧</m:t>
                                    </m:r>
                                  </m:sub>
                                </m:sSub>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6</m:t>
                                </m:r>
                              </m:e>
                              <m:e>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𝑧</m:t>
                                    </m:r>
                                  </m:sub>
                                </m:sSub>
                              </m:e>
                              <m:e>
                                <m:r>
                                  <a:rPr lang="en-US" altLang="zh-CN" sz="1400">
                                    <a:latin typeface="Cambria Math" panose="02040503050406030204" pitchFamily="18" charset="0"/>
                                    <a:cs typeface="+mn-ea"/>
                                  </a:rPr>
                                  <m:t>−</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𝑛</m:t>
                                    </m:r>
                                  </m:e>
                                  <m:sub>
                                    <m:r>
                                      <a:rPr lang="en-US" altLang="zh-CN" sz="1400">
                                        <a:latin typeface="Cambria Math" panose="02040503050406030204" pitchFamily="18" charset="0"/>
                                        <a:cs typeface="+mn-ea"/>
                                      </a:rPr>
                                      <m:t>𝑧</m:t>
                                    </m:r>
                                  </m:sub>
                                </m:sSub>
                                <m:r>
                                  <a:rPr lang="en-US" altLang="zh-CN" sz="1400">
                                    <a:latin typeface="Cambria Math" panose="02040503050406030204" pitchFamily="18" charset="0"/>
                                    <a:cs typeface="+mn-ea"/>
                                  </a:rPr>
                                  <m:t>𝑠</m:t>
                                </m:r>
                                <m:r>
                                  <a:rPr lang="en-US" altLang="zh-CN" sz="1400">
                                    <a:latin typeface="Cambria Math" panose="02040503050406030204" pitchFamily="18" charset="0"/>
                                    <a:cs typeface="+mn-ea"/>
                                  </a:rPr>
                                  <m:t>6−</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𝑜</m:t>
                                    </m:r>
                                  </m:e>
                                  <m:sub>
                                    <m:r>
                                      <a:rPr lang="en-US" altLang="zh-CN" sz="1400">
                                        <a:latin typeface="Cambria Math" panose="02040503050406030204" pitchFamily="18" charset="0"/>
                                        <a:cs typeface="+mn-ea"/>
                                      </a:rPr>
                                      <m:t>𝑧</m:t>
                                    </m:r>
                                  </m:sub>
                                </m:sSub>
                                <m:r>
                                  <a:rPr lang="en-US" altLang="zh-CN" sz="1400">
                                    <a:latin typeface="Cambria Math" panose="02040503050406030204" pitchFamily="18" charset="0"/>
                                    <a:cs typeface="+mn-ea"/>
                                  </a:rPr>
                                  <m:t>𝑐</m:t>
                                </m:r>
                                <m:r>
                                  <a:rPr lang="en-US" altLang="zh-CN" sz="1400">
                                    <a:latin typeface="Cambria Math" panose="02040503050406030204" pitchFamily="18" charset="0"/>
                                    <a:cs typeface="+mn-ea"/>
                                  </a:rPr>
                                  <m:t>6</m:t>
                                </m:r>
                              </m:e>
                              <m:e>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𝑎</m:t>
                                    </m:r>
                                  </m:e>
                                  <m:sub>
                                    <m:r>
                                      <a:rPr lang="en-US" altLang="zh-CN" sz="1400">
                                        <a:latin typeface="Cambria Math" panose="02040503050406030204" pitchFamily="18" charset="0"/>
                                        <a:cs typeface="+mn-ea"/>
                                      </a:rPr>
                                      <m:t>𝑧</m:t>
                                    </m:r>
                                  </m:sub>
                                </m:sSub>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𝑑</m:t>
                                    </m:r>
                                  </m:e>
                                  <m:sub>
                                    <m:r>
                                      <a:rPr lang="en-US" altLang="zh-CN" sz="1400">
                                        <a:latin typeface="Cambria Math" panose="02040503050406030204" pitchFamily="18" charset="0"/>
                                        <a:cs typeface="+mn-ea"/>
                                      </a:rPr>
                                      <m:t>6</m:t>
                                    </m:r>
                                  </m:sub>
                                </m:sSub>
                                <m:r>
                                  <a:rPr lang="en-US" altLang="zh-CN" sz="1400">
                                    <a:latin typeface="Cambria Math" panose="02040503050406030204" pitchFamily="18" charset="0"/>
                                    <a:cs typeface="+mn-ea"/>
                                  </a:rPr>
                                  <m:t>+</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𝑝</m:t>
                                    </m:r>
                                  </m:e>
                                  <m:sub>
                                    <m:r>
                                      <a:rPr lang="en-US" altLang="zh-CN" sz="1400">
                                        <a:latin typeface="Cambria Math" panose="02040503050406030204" pitchFamily="18" charset="0"/>
                                        <a:cs typeface="+mn-ea"/>
                                      </a:rPr>
                                      <m:t>𝑧</m:t>
                                    </m:r>
                                  </m:sub>
                                </m:sSub>
                                <m:r>
                                  <a:rPr lang="en-US" altLang="zh-CN" sz="1400">
                                    <a:latin typeface="Cambria Math" panose="02040503050406030204" pitchFamily="18" charset="0"/>
                                    <a:cs typeface="+mn-ea"/>
                                  </a:rPr>
                                  <m:t>−</m:t>
                                </m:r>
                                <m:sSub>
                                  <m:sSubPr>
                                    <m:ctrlPr>
                                      <a:rPr lang="zh-CN" altLang="zh-CN" sz="1400" i="1">
                                        <a:latin typeface="Cambria Math" panose="02040503050406030204" pitchFamily="18" charset="0"/>
                                        <a:cs typeface="+mn-ea"/>
                                      </a:rPr>
                                    </m:ctrlPr>
                                  </m:sSubPr>
                                  <m:e>
                                    <m:r>
                                      <a:rPr lang="en-US" altLang="zh-CN" sz="1400">
                                        <a:latin typeface="Cambria Math" panose="02040503050406030204" pitchFamily="18" charset="0"/>
                                        <a:cs typeface="+mn-ea"/>
                                      </a:rPr>
                                      <m:t>𝑑</m:t>
                                    </m:r>
                                  </m:e>
                                  <m:sub>
                                    <m:r>
                                      <a:rPr lang="en-US" altLang="zh-CN" sz="1400">
                                        <a:latin typeface="Cambria Math" panose="02040503050406030204" pitchFamily="18" charset="0"/>
                                        <a:cs typeface="+mn-ea"/>
                                      </a:rPr>
                                      <m:t>1</m:t>
                                    </m:r>
                                  </m:sub>
                                </m:sSub>
                              </m:e>
                            </m:mr>
                            <m:mr>
                              <m:e>
                                <m:r>
                                  <a:rPr lang="en-US" altLang="zh-CN" sz="1400">
                                    <a:latin typeface="Cambria Math" panose="02040503050406030204" pitchFamily="18" charset="0"/>
                                    <a:cs typeface="+mn-ea"/>
                                  </a:rPr>
                                  <m:t>0</m:t>
                                </m:r>
                              </m:e>
                              <m:e>
                                <m:r>
                                  <a:rPr lang="en-US" altLang="zh-CN" sz="1400">
                                    <a:latin typeface="Cambria Math" panose="02040503050406030204" pitchFamily="18" charset="0"/>
                                    <a:cs typeface="+mn-ea"/>
                                  </a:rPr>
                                  <m:t>0</m:t>
                                </m:r>
                              </m:e>
                              <m:e>
                                <m:r>
                                  <a:rPr lang="en-US" altLang="zh-CN" sz="1400">
                                    <a:latin typeface="Cambria Math" panose="02040503050406030204" pitchFamily="18" charset="0"/>
                                    <a:cs typeface="+mn-ea"/>
                                  </a:rPr>
                                  <m:t>0</m:t>
                                </m:r>
                              </m:e>
                              <m:e>
                                <m:r>
                                  <a:rPr lang="en-US" altLang="zh-CN" sz="1400">
                                    <a:latin typeface="Cambria Math" panose="02040503050406030204" pitchFamily="18" charset="0"/>
                                    <a:cs typeface="+mn-ea"/>
                                  </a:rPr>
                                  <m:t>1</m:t>
                                </m:r>
                              </m:e>
                            </m:mr>
                          </m:m>
                        </m:e>
                      </m:d>
                    </m:oMath>
                  </m:oMathPara>
                </a14:m>
                <a:endParaRPr lang="en-US" altLang="zh-CN" sz="1400" dirty="0">
                  <a:cs typeface="+mn-ea"/>
                </a:endParaRPr>
              </a:p>
              <a:p>
                <a:pPr algn="just"/>
                <a:endParaRPr lang="zh-CN" altLang="en-US" dirty="0">
                  <a:cs typeface="+mn-ea"/>
                </a:endParaRPr>
              </a:p>
              <a:p>
                <a:pPr algn="just"/>
                <a:endParaRPr lang="zh-CN" altLang="zh-CN" sz="2400" dirty="0">
                  <a:cs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39907" y="1928495"/>
                <a:ext cx="10222533" cy="4780796"/>
              </a:xfrm>
              <a:prstGeom prst="rect">
                <a:avLst/>
              </a:prstGeom>
              <a:blipFill>
                <a:blip r:embed="rId2"/>
                <a:stretch>
                  <a:fillRect l="-955" r="-597"/>
                </a:stretch>
              </a:blipFill>
            </p:spPr>
            <p:txBody>
              <a:bodyPr/>
              <a:lstStyle/>
              <a:p>
                <a:r>
                  <a:rPr lang="zh-CN" altLang="en-US">
                    <a:noFill/>
                  </a:rPr>
                  <a:t> </a:t>
                </a:r>
              </a:p>
            </p:txBody>
          </p:sp>
        </mc:Fallback>
      </mc:AlternateContent>
      <p:sp>
        <p:nvSpPr>
          <p:cNvPr id="17" name="灯片编号占位符 16"/>
          <p:cNvSpPr>
            <a:spLocks noGrp="1"/>
          </p:cNvSpPr>
          <p:nvPr>
            <p:ph type="sldNum" sz="quarter" idx="10"/>
          </p:nvPr>
        </p:nvSpPr>
        <p:spPr/>
        <p:txBody>
          <a:bodyPr/>
          <a:lstStyle/>
          <a:p>
            <a:fld id="{6C53781C-E1F6-4315-A39D-61273F2E0596}" type="slidenum">
              <a:rPr lang="zh-CN" altLang="en-US" smtClean="0">
                <a:cs typeface="+mn-ea"/>
                <a:sym typeface="+mn-lt"/>
              </a:rPr>
              <a:t>16</a:t>
            </a:fld>
            <a:endParaRPr lang="zh-CN" altLang="en-US" dirty="0">
              <a:cs typeface="+mn-ea"/>
              <a:sym typeface="+mn-lt"/>
            </a:endParaRPr>
          </a:p>
        </p:txBody>
      </p:sp>
      <p:sp>
        <p:nvSpPr>
          <p:cNvPr id="35" name="Rectangle 25">
            <a:extLst>
              <a:ext uri="{FF2B5EF4-FFF2-40B4-BE49-F238E27FC236}">
                <a16:creationId xmlns:a16="http://schemas.microsoft.com/office/drawing/2014/main" id="{316FE073-BFB3-7815-5B68-D46C4126EEF1}"/>
              </a:ext>
            </a:extLst>
          </p:cNvPr>
          <p:cNvSpPr>
            <a:spLocks noChangeArrowheads="1"/>
          </p:cNvSpPr>
          <p:nvPr/>
        </p:nvSpPr>
        <p:spPr bwMode="auto">
          <a:xfrm>
            <a:off x="0" y="1387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1761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929561" y="66268"/>
            <a:ext cx="7081677" cy="598488"/>
          </a:xfrm>
        </p:spPr>
        <p:txBody>
          <a:bodyPr/>
          <a:lstStyle/>
          <a:p>
            <a:r>
              <a:rPr lang="zh-CN" altLang="en-US" dirty="0">
                <a:cs typeface="+mn-ea"/>
                <a:sym typeface="+mn-lt"/>
              </a:rPr>
              <a:t>运动学的实际求解</a:t>
            </a:r>
            <a:endParaRPr lang="zh-CN" altLang="zh-CN" dirty="0">
              <a:cs typeface="+mn-ea"/>
              <a:sym typeface="+mn-lt"/>
            </a:endParaRPr>
          </a:p>
        </p:txBody>
      </p:sp>
      <p:sp>
        <p:nvSpPr>
          <p:cNvPr id="6" name="文本占位符 5"/>
          <p:cNvSpPr>
            <a:spLocks noGrp="1"/>
          </p:cNvSpPr>
          <p:nvPr>
            <p:ph type="body" sz="quarter" idx="12"/>
          </p:nvPr>
        </p:nvSpPr>
        <p:spPr/>
        <p:txBody>
          <a:bodyPr/>
          <a:lstStyle/>
          <a:p>
            <a:endParaRPr lang="zh-CN" altLang="en-US">
              <a:cs typeface="+mn-ea"/>
              <a:sym typeface="+mn-lt"/>
            </a:endParaRPr>
          </a:p>
        </p:txBody>
      </p:sp>
      <p:sp>
        <p:nvSpPr>
          <p:cNvPr id="7" name="文本占位符 6"/>
          <p:cNvSpPr>
            <a:spLocks noGrp="1"/>
          </p:cNvSpPr>
          <p:nvPr>
            <p:ph type="body" sz="quarter" idx="13"/>
          </p:nvPr>
        </p:nvSpPr>
        <p:spPr/>
        <p:txBody>
          <a:bodyPr/>
          <a:lstStyle/>
          <a:p>
            <a:pPr algn="ctr"/>
            <a:endParaRPr lang="zh-CN" altLang="en-US" dirty="0">
              <a:cs typeface="+mn-ea"/>
              <a:sym typeface="+mn-lt"/>
            </a:endParaRPr>
          </a:p>
        </p:txBody>
      </p:sp>
      <p:sp>
        <p:nvSpPr>
          <p:cNvPr id="10" name="矩形 9"/>
          <p:cNvSpPr/>
          <p:nvPr/>
        </p:nvSpPr>
        <p:spPr>
          <a:xfrm>
            <a:off x="2" y="827712"/>
            <a:ext cx="12191999" cy="1100783"/>
          </a:xfrm>
          <a:prstGeom prst="rect">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2" name="矩形 1"/>
          <p:cNvSpPr/>
          <p:nvPr/>
        </p:nvSpPr>
        <p:spPr>
          <a:xfrm>
            <a:off x="383190" y="959746"/>
            <a:ext cx="10947658" cy="577915"/>
          </a:xfrm>
          <a:prstGeom prst="rect">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2700000" scaled="1"/>
            <a:tileRect/>
          </a:gradFill>
        </p:spPr>
        <p:txBody>
          <a:bodyPr wrap="square">
            <a:spAutoFit/>
          </a:bodyPr>
          <a:lstStyle/>
          <a:p>
            <a:pPr>
              <a:lnSpc>
                <a:spcPct val="150000"/>
              </a:lnSpc>
            </a:pPr>
            <a:r>
              <a:rPr lang="zh-CN" altLang="en-US" sz="2400" dirty="0">
                <a:solidFill>
                  <a:schemeClr val="bg1"/>
                </a:solidFill>
                <a:sym typeface="+mn-ea"/>
              </a:rPr>
              <a:t>基于</a:t>
            </a:r>
            <a:r>
              <a:rPr lang="en-US" altLang="zh-CN" sz="2400" dirty="0" err="1">
                <a:solidFill>
                  <a:schemeClr val="bg1"/>
                </a:solidFill>
                <a:sym typeface="+mn-ea"/>
              </a:rPr>
              <a:t>Matlab</a:t>
            </a:r>
            <a:r>
              <a:rPr lang="zh-CN" altLang="en-US" sz="2400" dirty="0">
                <a:solidFill>
                  <a:schemeClr val="bg1"/>
                </a:solidFill>
                <a:sym typeface="+mn-ea"/>
              </a:rPr>
              <a:t>工具箱推导出期望的末端执行器位置的所需要的关节位置构型</a:t>
            </a:r>
            <a:endParaRPr lang="zh-CN" altLang="zh-CN" sz="2400" dirty="0">
              <a:solidFill>
                <a:schemeClr val="bg1"/>
              </a:solidFill>
              <a:sym typeface="+mn-ea"/>
            </a:endParaRPr>
          </a:p>
        </p:txBody>
      </p:sp>
      <p:sp>
        <p:nvSpPr>
          <p:cNvPr id="17" name="灯片编号占位符 16"/>
          <p:cNvSpPr>
            <a:spLocks noGrp="1"/>
          </p:cNvSpPr>
          <p:nvPr>
            <p:ph type="sldNum" sz="quarter" idx="10"/>
          </p:nvPr>
        </p:nvSpPr>
        <p:spPr/>
        <p:txBody>
          <a:bodyPr/>
          <a:lstStyle/>
          <a:p>
            <a:fld id="{6C53781C-E1F6-4315-A39D-61273F2E0596}" type="slidenum">
              <a:rPr lang="zh-CN" altLang="en-US" smtClean="0">
                <a:cs typeface="+mn-ea"/>
                <a:sym typeface="+mn-lt"/>
              </a:rPr>
              <a:t>17</a:t>
            </a:fld>
            <a:endParaRPr lang="zh-CN" altLang="en-US" dirty="0">
              <a:cs typeface="+mn-ea"/>
              <a:sym typeface="+mn-lt"/>
            </a:endParaRPr>
          </a:p>
        </p:txBody>
      </p:sp>
      <p:sp>
        <p:nvSpPr>
          <p:cNvPr id="35" name="Rectangle 25">
            <a:extLst>
              <a:ext uri="{FF2B5EF4-FFF2-40B4-BE49-F238E27FC236}">
                <a16:creationId xmlns:a16="http://schemas.microsoft.com/office/drawing/2014/main" id="{316FE073-BFB3-7815-5B68-D46C4126EEF1}"/>
              </a:ext>
            </a:extLst>
          </p:cNvPr>
          <p:cNvSpPr>
            <a:spLocks noChangeArrowheads="1"/>
          </p:cNvSpPr>
          <p:nvPr/>
        </p:nvSpPr>
        <p:spPr bwMode="auto">
          <a:xfrm>
            <a:off x="0" y="1387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文本框 10">
            <a:extLst>
              <a:ext uri="{FF2B5EF4-FFF2-40B4-BE49-F238E27FC236}">
                <a16:creationId xmlns:a16="http://schemas.microsoft.com/office/drawing/2014/main" id="{AE384FED-C2FE-0E65-F858-32BD670797F6}"/>
              </a:ext>
            </a:extLst>
          </p:cNvPr>
          <p:cNvSpPr txBox="1"/>
          <p:nvPr/>
        </p:nvSpPr>
        <p:spPr>
          <a:xfrm>
            <a:off x="383190" y="2023031"/>
            <a:ext cx="6094428" cy="646331"/>
          </a:xfrm>
          <a:prstGeom prst="rect">
            <a:avLst/>
          </a:prstGeom>
          <a:noFill/>
        </p:spPr>
        <p:txBody>
          <a:bodyPr wrap="square">
            <a:spAutoFit/>
          </a:bodyPr>
          <a:lstStyle/>
          <a:p>
            <a:r>
              <a:rPr lang="zh-CN" altLang="en-US" dirty="0"/>
              <a:t>求解变换矩阵</a:t>
            </a:r>
            <a:r>
              <a:rPr lang="en-US" altLang="zh-CN" dirty="0"/>
              <a:t>T </a:t>
            </a:r>
            <a:r>
              <a:rPr lang="zh-CN" altLang="en-US" dirty="0"/>
              <a:t>雅克布矩阵</a:t>
            </a:r>
            <a:r>
              <a:rPr lang="en-US" altLang="zh-CN" dirty="0">
                <a:latin typeface="Adobe Myungjo Std M" panose="02020600000000000000" pitchFamily="18" charset="-128"/>
                <a:ea typeface="Adobe Myungjo Std M" panose="02020600000000000000" pitchFamily="18" charset="-128"/>
              </a:rPr>
              <a:t>J </a:t>
            </a:r>
            <a:r>
              <a:rPr lang="zh-CN" altLang="en-US" dirty="0"/>
              <a:t>部分代码展示</a:t>
            </a:r>
            <a:endParaRPr lang="en-US" altLang="zh-CN" dirty="0"/>
          </a:p>
          <a:p>
            <a:endParaRPr lang="zh-CN" altLang="en-US" dirty="0">
              <a:latin typeface="Adobe Myungjo Std M" panose="02020600000000000000" pitchFamily="18" charset="-128"/>
              <a:ea typeface="Adobe Myungjo Std M" panose="02020600000000000000" pitchFamily="18" charset="-128"/>
            </a:endParaRPr>
          </a:p>
        </p:txBody>
      </p:sp>
      <p:pic>
        <p:nvPicPr>
          <p:cNvPr id="9" name="图片 8">
            <a:extLst>
              <a:ext uri="{FF2B5EF4-FFF2-40B4-BE49-F238E27FC236}">
                <a16:creationId xmlns:a16="http://schemas.microsoft.com/office/drawing/2014/main" id="{DDDED386-4563-CCA7-E92A-CDDC38FF6978}"/>
              </a:ext>
            </a:extLst>
          </p:cNvPr>
          <p:cNvPicPr>
            <a:picLocks noChangeAspect="1"/>
          </p:cNvPicPr>
          <p:nvPr/>
        </p:nvPicPr>
        <p:blipFill>
          <a:blip r:embed="rId2"/>
          <a:stretch>
            <a:fillRect/>
          </a:stretch>
        </p:blipFill>
        <p:spPr>
          <a:xfrm>
            <a:off x="503219" y="2570163"/>
            <a:ext cx="4869602" cy="2964437"/>
          </a:xfrm>
          <a:prstGeom prst="rect">
            <a:avLst/>
          </a:prstGeom>
        </p:spPr>
      </p:pic>
      <p:sp>
        <p:nvSpPr>
          <p:cNvPr id="15" name="文本框 14">
            <a:extLst>
              <a:ext uri="{FF2B5EF4-FFF2-40B4-BE49-F238E27FC236}">
                <a16:creationId xmlns:a16="http://schemas.microsoft.com/office/drawing/2014/main" id="{EEFDF495-8588-A930-37B0-8AFEA346B61F}"/>
              </a:ext>
            </a:extLst>
          </p:cNvPr>
          <p:cNvSpPr txBox="1"/>
          <p:nvPr/>
        </p:nvSpPr>
        <p:spPr>
          <a:xfrm>
            <a:off x="2021772" y="5688867"/>
            <a:ext cx="2012899" cy="338554"/>
          </a:xfrm>
          <a:prstGeom prst="rect">
            <a:avLst/>
          </a:prstGeom>
          <a:noFill/>
        </p:spPr>
        <p:txBody>
          <a:bodyPr wrap="square">
            <a:spAutoFit/>
          </a:bodyPr>
          <a:lstStyle/>
          <a:p>
            <a:r>
              <a:rPr lang="zh-CN" altLang="en-US" sz="1600" dirty="0"/>
              <a:t>程序get_ur5_jacob</a:t>
            </a:r>
          </a:p>
        </p:txBody>
      </p:sp>
      <p:pic>
        <p:nvPicPr>
          <p:cNvPr id="14" name="图片 13">
            <a:extLst>
              <a:ext uri="{FF2B5EF4-FFF2-40B4-BE49-F238E27FC236}">
                <a16:creationId xmlns:a16="http://schemas.microsoft.com/office/drawing/2014/main" id="{8061DC72-2EC8-AEF8-1203-FAD9B4079275}"/>
              </a:ext>
            </a:extLst>
          </p:cNvPr>
          <p:cNvPicPr>
            <a:picLocks noChangeAspect="1"/>
          </p:cNvPicPr>
          <p:nvPr/>
        </p:nvPicPr>
        <p:blipFill>
          <a:blip r:embed="rId3"/>
          <a:stretch>
            <a:fillRect/>
          </a:stretch>
        </p:blipFill>
        <p:spPr>
          <a:xfrm>
            <a:off x="5857019" y="2573500"/>
            <a:ext cx="5243014" cy="1912786"/>
          </a:xfrm>
          <a:prstGeom prst="rect">
            <a:avLst/>
          </a:prstGeom>
        </p:spPr>
      </p:pic>
      <p:sp>
        <p:nvSpPr>
          <p:cNvPr id="18" name="文本框 17">
            <a:extLst>
              <a:ext uri="{FF2B5EF4-FFF2-40B4-BE49-F238E27FC236}">
                <a16:creationId xmlns:a16="http://schemas.microsoft.com/office/drawing/2014/main" id="{6946A943-DCCF-625D-8222-265F469D90D1}"/>
              </a:ext>
            </a:extLst>
          </p:cNvPr>
          <p:cNvSpPr txBox="1"/>
          <p:nvPr/>
        </p:nvSpPr>
        <p:spPr>
          <a:xfrm>
            <a:off x="7208113" y="4605782"/>
            <a:ext cx="1606250" cy="338554"/>
          </a:xfrm>
          <a:prstGeom prst="rect">
            <a:avLst/>
          </a:prstGeom>
          <a:noFill/>
        </p:spPr>
        <p:txBody>
          <a:bodyPr wrap="square">
            <a:spAutoFit/>
          </a:bodyPr>
          <a:lstStyle/>
          <a:p>
            <a:r>
              <a:rPr lang="zh-CN" altLang="en-US" sz="1600" dirty="0"/>
              <a:t>程序</a:t>
            </a:r>
            <a:r>
              <a:rPr lang="en-US" altLang="zh-CN" sz="1600" dirty="0"/>
              <a:t>get_ur5_T</a:t>
            </a:r>
            <a:endParaRPr lang="zh-CN" altLang="en-US" sz="1600" dirty="0"/>
          </a:p>
        </p:txBody>
      </p:sp>
    </p:spTree>
    <p:extLst>
      <p:ext uri="{BB962C8B-B14F-4D97-AF65-F5344CB8AC3E}">
        <p14:creationId xmlns:p14="http://schemas.microsoft.com/office/powerpoint/2010/main" val="3094570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BC48171-B496-7FD2-E387-E4BD66C214DD}"/>
              </a:ext>
            </a:extLst>
          </p:cNvPr>
          <p:cNvSpPr>
            <a:spLocks noGrp="1"/>
          </p:cNvSpPr>
          <p:nvPr>
            <p:ph type="sldNum" sz="quarter" idx="10"/>
          </p:nvPr>
        </p:nvSpPr>
        <p:spPr/>
        <p:txBody>
          <a:bodyPr/>
          <a:lstStyle/>
          <a:p>
            <a:fld id="{6C53781C-E1F6-4315-A39D-61273F2E0596}" type="slidenum">
              <a:rPr lang="zh-CN" altLang="en-US" smtClean="0"/>
              <a:t>18</a:t>
            </a:fld>
            <a:endParaRPr lang="zh-CN" altLang="en-US" dirty="0"/>
          </a:p>
        </p:txBody>
      </p:sp>
      <p:sp>
        <p:nvSpPr>
          <p:cNvPr id="3" name="文本占位符 2">
            <a:extLst>
              <a:ext uri="{FF2B5EF4-FFF2-40B4-BE49-F238E27FC236}">
                <a16:creationId xmlns:a16="http://schemas.microsoft.com/office/drawing/2014/main" id="{C0CADC8C-579C-01A6-6832-2154B4C96546}"/>
              </a:ext>
            </a:extLst>
          </p:cNvPr>
          <p:cNvSpPr>
            <a:spLocks noGrp="1"/>
          </p:cNvSpPr>
          <p:nvPr>
            <p:ph type="body" sz="quarter" idx="11"/>
          </p:nvPr>
        </p:nvSpPr>
        <p:spPr/>
        <p:txBody>
          <a:bodyPr/>
          <a:lstStyle/>
          <a:p>
            <a:r>
              <a:rPr lang="zh-CN" altLang="en-US" dirty="0"/>
              <a:t>机械臂正、逆运动学仿真</a:t>
            </a:r>
          </a:p>
        </p:txBody>
      </p:sp>
      <p:sp>
        <p:nvSpPr>
          <p:cNvPr id="4" name="文本占位符 3">
            <a:extLst>
              <a:ext uri="{FF2B5EF4-FFF2-40B4-BE49-F238E27FC236}">
                <a16:creationId xmlns:a16="http://schemas.microsoft.com/office/drawing/2014/main" id="{AD4C33CA-0DE8-4EC6-7413-5C2461A3E38A}"/>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F55AA7C8-EEF1-3DFA-91E7-C36A6A936D86}"/>
              </a:ext>
            </a:extLst>
          </p:cNvPr>
          <p:cNvSpPr>
            <a:spLocks noGrp="1"/>
          </p:cNvSpPr>
          <p:nvPr>
            <p:ph type="body" sz="quarter" idx="13"/>
          </p:nvPr>
        </p:nvSpPr>
        <p:spPr/>
        <p:txBody>
          <a:bodyPr/>
          <a:lstStyle/>
          <a:p>
            <a:endParaRPr lang="zh-CN" altLang="en-US"/>
          </a:p>
        </p:txBody>
      </p:sp>
      <p:sp>
        <p:nvSpPr>
          <p:cNvPr id="7" name="文本框 6">
            <a:extLst>
              <a:ext uri="{FF2B5EF4-FFF2-40B4-BE49-F238E27FC236}">
                <a16:creationId xmlns:a16="http://schemas.microsoft.com/office/drawing/2014/main" id="{BDA0C18B-795A-CF9E-059A-8008B0508C07}"/>
              </a:ext>
            </a:extLst>
          </p:cNvPr>
          <p:cNvSpPr txBox="1"/>
          <p:nvPr/>
        </p:nvSpPr>
        <p:spPr>
          <a:xfrm>
            <a:off x="546847" y="869576"/>
            <a:ext cx="11107271" cy="132343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t>问题描述：给定机械臂初始位姿</a:t>
            </a:r>
            <a:r>
              <a:rPr lang="en-US" altLang="zh-CN" sz="2000" dirty="0"/>
              <a:t>q</a:t>
            </a:r>
            <a:r>
              <a:rPr lang="en-US" altLang="zh-CN" sz="2000" dirty="0">
                <a:latin typeface="等线" panose="02010600030101010101" pitchFamily="2" charset="-122"/>
                <a:ea typeface="等线" panose="02010600030101010101" pitchFamily="2" charset="-122"/>
              </a:rPr>
              <a:t>= </a:t>
            </a:r>
            <a:r>
              <a:rPr lang="en-US" altLang="zh-CN" sz="2000" dirty="0">
                <a:latin typeface="+mn-ea"/>
              </a:rPr>
              <a:t>[0,0,0,0,0,0]</a:t>
            </a:r>
            <a:r>
              <a:rPr lang="zh-CN" altLang="en-US" sz="2000" dirty="0">
                <a:latin typeface="+mn-ea"/>
              </a:rPr>
              <a:t>，以及机械臂终了位姿</a:t>
            </a:r>
            <a:r>
              <a:rPr lang="en-US" altLang="zh-CN" sz="2000" dirty="0">
                <a:latin typeface="+mn-ea"/>
              </a:rPr>
              <a:t>q</a:t>
            </a:r>
            <a:r>
              <a:rPr lang="en-US" altLang="zh-CN" sz="2000" dirty="0">
                <a:latin typeface="等线" panose="02010600030101010101" pitchFamily="2" charset="-122"/>
                <a:ea typeface="等线" panose="02010600030101010101" pitchFamily="2" charset="-122"/>
              </a:rPr>
              <a:t>=</a:t>
            </a:r>
            <a:r>
              <a:rPr lang="en-US" altLang="zh-CN" sz="2000" b="0" i="0" u="none" strike="noStrike" baseline="0" dirty="0">
                <a:solidFill>
                  <a:srgbClr val="000000"/>
                </a:solidFill>
                <a:latin typeface="+mn-ea"/>
              </a:rPr>
              <a:t>pi/180 [-7.6, 38, 48.2, 38, 78.6, 38.0]</a:t>
            </a:r>
            <a:r>
              <a:rPr lang="zh-CN" altLang="en-US" sz="2000" b="0" i="0" u="none" strike="noStrike" baseline="0" dirty="0">
                <a:solidFill>
                  <a:srgbClr val="000000"/>
                </a:solidFill>
                <a:latin typeface="+mn-ea"/>
              </a:rPr>
              <a:t>，通过对机械臂正运动学以及逆运动学模型控制机械臂由起始点运动到终了点</a:t>
            </a:r>
            <a:endParaRPr lang="en-US" altLang="zh-CN" sz="2000" b="0" i="0" u="none" strike="noStrike" baseline="0" dirty="0">
              <a:solidFill>
                <a:srgbClr val="000000"/>
              </a:solidFill>
              <a:latin typeface="+mn-ea"/>
            </a:endParaRPr>
          </a:p>
          <a:p>
            <a:pPr marL="342900" indent="-342900">
              <a:buFont typeface="Wingdings" panose="05000000000000000000" pitchFamily="2" charset="2"/>
              <a:buChar char="Ø"/>
            </a:pPr>
            <a:endParaRPr lang="zh-CN" altLang="en-US" sz="2000" dirty="0">
              <a:latin typeface="等线" panose="02010600030101010101" pitchFamily="2" charset="-122"/>
              <a:ea typeface="等线" panose="02010600030101010101" pitchFamily="2" charset="-122"/>
            </a:endParaRPr>
          </a:p>
        </p:txBody>
      </p:sp>
      <p:sp>
        <p:nvSpPr>
          <p:cNvPr id="10" name="矩形: 圆角 9">
            <a:extLst>
              <a:ext uri="{FF2B5EF4-FFF2-40B4-BE49-F238E27FC236}">
                <a16:creationId xmlns:a16="http://schemas.microsoft.com/office/drawing/2014/main" id="{C4C24CC6-D3D3-F1FA-7393-12A71D814593}"/>
              </a:ext>
            </a:extLst>
          </p:cNvPr>
          <p:cNvSpPr/>
          <p:nvPr/>
        </p:nvSpPr>
        <p:spPr>
          <a:xfrm>
            <a:off x="134057" y="3296771"/>
            <a:ext cx="1882588" cy="977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Task-space trajectory</a:t>
            </a:r>
            <a:endParaRPr lang="zh-CN" altLang="en-US" dirty="0"/>
          </a:p>
        </p:txBody>
      </p:sp>
      <p:cxnSp>
        <p:nvCxnSpPr>
          <p:cNvPr id="12" name="直接箭头连接符 11">
            <a:extLst>
              <a:ext uri="{FF2B5EF4-FFF2-40B4-BE49-F238E27FC236}">
                <a16:creationId xmlns:a16="http://schemas.microsoft.com/office/drawing/2014/main" id="{7639072A-62C3-5DE8-054E-05A0AFA41F19}"/>
              </a:ext>
            </a:extLst>
          </p:cNvPr>
          <p:cNvCxnSpPr>
            <a:stCxn id="10" idx="3"/>
          </p:cNvCxnSpPr>
          <p:nvPr/>
        </p:nvCxnSpPr>
        <p:spPr>
          <a:xfrm flipV="1">
            <a:off x="2016645" y="3785347"/>
            <a:ext cx="11658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80269A0-7426-8DA4-410A-BEB04C31C520}"/>
              </a:ext>
            </a:extLst>
          </p:cNvPr>
          <p:cNvSpPr txBox="1"/>
          <p:nvPr/>
        </p:nvSpPr>
        <p:spPr>
          <a:xfrm>
            <a:off x="2097327" y="3136612"/>
            <a:ext cx="1425802" cy="584775"/>
          </a:xfrm>
          <a:prstGeom prst="rect">
            <a:avLst/>
          </a:prstGeom>
          <a:noFill/>
        </p:spPr>
        <p:txBody>
          <a:bodyPr wrap="square" rtlCol="0">
            <a:spAutoFit/>
          </a:bodyPr>
          <a:lstStyle/>
          <a:p>
            <a:r>
              <a:rPr lang="en-US" altLang="zh-CN" sz="1600" dirty="0"/>
              <a:t>Inversed Kinematics</a:t>
            </a:r>
            <a:endParaRPr lang="zh-CN" altLang="en-US" sz="1600" dirty="0"/>
          </a:p>
        </p:txBody>
      </p:sp>
      <p:sp>
        <p:nvSpPr>
          <p:cNvPr id="14" name="矩形: 圆角 13">
            <a:extLst>
              <a:ext uri="{FF2B5EF4-FFF2-40B4-BE49-F238E27FC236}">
                <a16:creationId xmlns:a16="http://schemas.microsoft.com/office/drawing/2014/main" id="{8FA69DA7-CAFC-9ACC-BA5A-595B65CAD27D}"/>
              </a:ext>
            </a:extLst>
          </p:cNvPr>
          <p:cNvSpPr/>
          <p:nvPr/>
        </p:nvSpPr>
        <p:spPr>
          <a:xfrm>
            <a:off x="3263153" y="3296771"/>
            <a:ext cx="2241176" cy="977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Configuration-space trajectory</a:t>
            </a:r>
            <a:endParaRPr lang="zh-CN" altLang="en-US" dirty="0"/>
          </a:p>
        </p:txBody>
      </p:sp>
      <p:sp>
        <p:nvSpPr>
          <p:cNvPr id="15" name="文本框 14">
            <a:extLst>
              <a:ext uri="{FF2B5EF4-FFF2-40B4-BE49-F238E27FC236}">
                <a16:creationId xmlns:a16="http://schemas.microsoft.com/office/drawing/2014/main" id="{3658F2E6-3ED9-5226-E6D0-E292C5A3F2A3}"/>
              </a:ext>
            </a:extLst>
          </p:cNvPr>
          <p:cNvSpPr txBox="1"/>
          <p:nvPr/>
        </p:nvSpPr>
        <p:spPr>
          <a:xfrm>
            <a:off x="1541515" y="4357991"/>
            <a:ext cx="2537426" cy="646331"/>
          </a:xfrm>
          <a:prstGeom prst="rect">
            <a:avLst/>
          </a:prstGeom>
          <a:noFill/>
        </p:spPr>
        <p:txBody>
          <a:bodyPr wrap="square" rtlCol="0">
            <a:spAutoFit/>
          </a:bodyPr>
          <a:lstStyle/>
          <a:p>
            <a:r>
              <a:rPr lang="zh-CN" altLang="en-US" dirty="0"/>
              <a:t>寻找最接近上一位姿的构型解</a:t>
            </a:r>
          </a:p>
        </p:txBody>
      </p:sp>
      <p:cxnSp>
        <p:nvCxnSpPr>
          <p:cNvPr id="16" name="直接箭头连接符 15">
            <a:extLst>
              <a:ext uri="{FF2B5EF4-FFF2-40B4-BE49-F238E27FC236}">
                <a16:creationId xmlns:a16="http://schemas.microsoft.com/office/drawing/2014/main" id="{1737A1FC-7D29-4F68-77F9-8D4243E79D6E}"/>
              </a:ext>
            </a:extLst>
          </p:cNvPr>
          <p:cNvCxnSpPr/>
          <p:nvPr/>
        </p:nvCxnSpPr>
        <p:spPr>
          <a:xfrm flipV="1">
            <a:off x="5513087" y="3777418"/>
            <a:ext cx="11658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9DB46058-3205-BDAF-86EF-0BBF121CBAE7}"/>
              </a:ext>
            </a:extLst>
          </p:cNvPr>
          <p:cNvSpPr/>
          <p:nvPr/>
        </p:nvSpPr>
        <p:spPr>
          <a:xfrm>
            <a:off x="6670155" y="3296771"/>
            <a:ext cx="2241176" cy="977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Ur5.plot(q)</a:t>
            </a:r>
            <a:endParaRPr lang="zh-CN" altLang="en-US" dirty="0"/>
          </a:p>
        </p:txBody>
      </p:sp>
      <p:sp>
        <p:nvSpPr>
          <p:cNvPr id="19" name="左大括号 18">
            <a:extLst>
              <a:ext uri="{FF2B5EF4-FFF2-40B4-BE49-F238E27FC236}">
                <a16:creationId xmlns:a16="http://schemas.microsoft.com/office/drawing/2014/main" id="{C1694FDA-0A61-D475-E4A0-72FA9CB16600}"/>
              </a:ext>
            </a:extLst>
          </p:cNvPr>
          <p:cNvSpPr/>
          <p:nvPr/>
        </p:nvSpPr>
        <p:spPr>
          <a:xfrm>
            <a:off x="8940284" y="1727947"/>
            <a:ext cx="421341" cy="4114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34DDCB4D-9739-E2F0-D108-E2B01F08E332}"/>
              </a:ext>
            </a:extLst>
          </p:cNvPr>
          <p:cNvSpPr txBox="1"/>
          <p:nvPr/>
        </p:nvSpPr>
        <p:spPr>
          <a:xfrm>
            <a:off x="9681882" y="1823683"/>
            <a:ext cx="439271" cy="369332"/>
          </a:xfrm>
          <a:prstGeom prst="rect">
            <a:avLst/>
          </a:prstGeom>
          <a:noFill/>
        </p:spPr>
        <p:txBody>
          <a:bodyPr wrap="square" rtlCol="0">
            <a:spAutoFit/>
          </a:bodyPr>
          <a:lstStyle/>
          <a:p>
            <a:r>
              <a:rPr lang="en-US" altLang="zh-CN" dirty="0"/>
              <a:t>q</a:t>
            </a:r>
            <a:endParaRPr lang="zh-CN" altLang="en-US" dirty="0"/>
          </a:p>
        </p:txBody>
      </p:sp>
      <p:sp>
        <p:nvSpPr>
          <p:cNvPr id="21" name="文本框 20">
            <a:extLst>
              <a:ext uri="{FF2B5EF4-FFF2-40B4-BE49-F238E27FC236}">
                <a16:creationId xmlns:a16="http://schemas.microsoft.com/office/drawing/2014/main" id="{29A78765-91FB-6FE4-7EE2-FE7FFD59E9C7}"/>
              </a:ext>
            </a:extLst>
          </p:cNvPr>
          <p:cNvSpPr txBox="1"/>
          <p:nvPr/>
        </p:nvSpPr>
        <p:spPr>
          <a:xfrm>
            <a:off x="9681881" y="2525225"/>
            <a:ext cx="582707" cy="369332"/>
          </a:xfrm>
          <a:prstGeom prst="rect">
            <a:avLst/>
          </a:prstGeom>
          <a:noFill/>
        </p:spPr>
        <p:txBody>
          <a:bodyPr wrap="square" rtlCol="0">
            <a:spAutoFit/>
          </a:bodyPr>
          <a:lstStyle/>
          <a:p>
            <a:r>
              <a:rPr lang="en-US" altLang="zh-CN" dirty="0" err="1"/>
              <a:t>qd</a:t>
            </a:r>
            <a:endParaRPr lang="zh-CN" altLang="en-US" dirty="0"/>
          </a:p>
        </p:txBody>
      </p:sp>
      <p:sp>
        <p:nvSpPr>
          <p:cNvPr id="22" name="文本框 21">
            <a:extLst>
              <a:ext uri="{FF2B5EF4-FFF2-40B4-BE49-F238E27FC236}">
                <a16:creationId xmlns:a16="http://schemas.microsoft.com/office/drawing/2014/main" id="{B5709897-11B0-2EE0-FEE0-E5A53123F0A1}"/>
              </a:ext>
            </a:extLst>
          </p:cNvPr>
          <p:cNvSpPr txBox="1"/>
          <p:nvPr/>
        </p:nvSpPr>
        <p:spPr>
          <a:xfrm>
            <a:off x="9681880" y="3226767"/>
            <a:ext cx="764888" cy="369332"/>
          </a:xfrm>
          <a:prstGeom prst="rect">
            <a:avLst/>
          </a:prstGeom>
          <a:noFill/>
        </p:spPr>
        <p:txBody>
          <a:bodyPr wrap="square" rtlCol="0">
            <a:spAutoFit/>
          </a:bodyPr>
          <a:lstStyle/>
          <a:p>
            <a:r>
              <a:rPr lang="en-US" altLang="zh-CN" dirty="0" err="1"/>
              <a:t>qdd</a:t>
            </a:r>
            <a:endParaRPr lang="zh-CN" altLang="en-US" dirty="0"/>
          </a:p>
        </p:txBody>
      </p:sp>
      <p:sp>
        <p:nvSpPr>
          <p:cNvPr id="23" name="文本框 22">
            <a:extLst>
              <a:ext uri="{FF2B5EF4-FFF2-40B4-BE49-F238E27FC236}">
                <a16:creationId xmlns:a16="http://schemas.microsoft.com/office/drawing/2014/main" id="{E6573034-3987-1BAE-0854-9AB7EBFBB944}"/>
              </a:ext>
            </a:extLst>
          </p:cNvPr>
          <p:cNvSpPr txBox="1"/>
          <p:nvPr/>
        </p:nvSpPr>
        <p:spPr>
          <a:xfrm>
            <a:off x="9681880" y="4029000"/>
            <a:ext cx="764888" cy="369332"/>
          </a:xfrm>
          <a:prstGeom prst="rect">
            <a:avLst/>
          </a:prstGeom>
          <a:noFill/>
        </p:spPr>
        <p:txBody>
          <a:bodyPr wrap="square" rtlCol="0">
            <a:spAutoFit/>
          </a:bodyPr>
          <a:lstStyle/>
          <a:p>
            <a:r>
              <a:rPr lang="en-US" altLang="zh-CN" dirty="0"/>
              <a:t>x</a:t>
            </a:r>
            <a:endParaRPr lang="zh-CN" altLang="en-US" dirty="0"/>
          </a:p>
        </p:txBody>
      </p:sp>
      <p:sp>
        <p:nvSpPr>
          <p:cNvPr id="24" name="文本框 23">
            <a:extLst>
              <a:ext uri="{FF2B5EF4-FFF2-40B4-BE49-F238E27FC236}">
                <a16:creationId xmlns:a16="http://schemas.microsoft.com/office/drawing/2014/main" id="{10415D4D-518F-43B0-68F3-C1D67BF2D7FC}"/>
              </a:ext>
            </a:extLst>
          </p:cNvPr>
          <p:cNvSpPr txBox="1"/>
          <p:nvPr/>
        </p:nvSpPr>
        <p:spPr>
          <a:xfrm>
            <a:off x="9681880" y="4831233"/>
            <a:ext cx="764888" cy="369332"/>
          </a:xfrm>
          <a:prstGeom prst="rect">
            <a:avLst/>
          </a:prstGeom>
          <a:noFill/>
        </p:spPr>
        <p:txBody>
          <a:bodyPr wrap="square" rtlCol="0">
            <a:spAutoFit/>
          </a:bodyPr>
          <a:lstStyle/>
          <a:p>
            <a:r>
              <a:rPr lang="en-US" altLang="zh-CN" dirty="0" err="1"/>
              <a:t>xd</a:t>
            </a:r>
            <a:endParaRPr lang="zh-CN" altLang="en-US" dirty="0"/>
          </a:p>
        </p:txBody>
      </p:sp>
      <p:sp>
        <p:nvSpPr>
          <p:cNvPr id="25" name="文本框 24">
            <a:extLst>
              <a:ext uri="{FF2B5EF4-FFF2-40B4-BE49-F238E27FC236}">
                <a16:creationId xmlns:a16="http://schemas.microsoft.com/office/drawing/2014/main" id="{E2E17FB2-1DBD-C1A2-6367-C8DF9D67F62A}"/>
              </a:ext>
            </a:extLst>
          </p:cNvPr>
          <p:cNvSpPr txBox="1"/>
          <p:nvPr/>
        </p:nvSpPr>
        <p:spPr>
          <a:xfrm>
            <a:off x="9681880" y="5633466"/>
            <a:ext cx="764888" cy="369332"/>
          </a:xfrm>
          <a:prstGeom prst="rect">
            <a:avLst/>
          </a:prstGeom>
          <a:noFill/>
        </p:spPr>
        <p:txBody>
          <a:bodyPr wrap="square" rtlCol="0">
            <a:spAutoFit/>
          </a:bodyPr>
          <a:lstStyle/>
          <a:p>
            <a:r>
              <a:rPr lang="en-US" altLang="zh-CN" dirty="0" err="1"/>
              <a:t>xdd</a:t>
            </a:r>
            <a:endParaRPr lang="zh-CN" altLang="en-US" dirty="0"/>
          </a:p>
        </p:txBody>
      </p:sp>
    </p:spTree>
    <p:extLst>
      <p:ext uri="{BB962C8B-B14F-4D97-AF65-F5344CB8AC3E}">
        <p14:creationId xmlns:p14="http://schemas.microsoft.com/office/powerpoint/2010/main" val="2036003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BC48171-B496-7FD2-E387-E4BD66C214DD}"/>
              </a:ext>
            </a:extLst>
          </p:cNvPr>
          <p:cNvSpPr>
            <a:spLocks noGrp="1"/>
          </p:cNvSpPr>
          <p:nvPr>
            <p:ph type="sldNum" sz="quarter" idx="10"/>
          </p:nvPr>
        </p:nvSpPr>
        <p:spPr/>
        <p:txBody>
          <a:bodyPr/>
          <a:lstStyle/>
          <a:p>
            <a:fld id="{6C53781C-E1F6-4315-A39D-61273F2E0596}" type="slidenum">
              <a:rPr lang="zh-CN" altLang="en-US" smtClean="0"/>
              <a:t>19</a:t>
            </a:fld>
            <a:endParaRPr lang="zh-CN" altLang="en-US" dirty="0"/>
          </a:p>
        </p:txBody>
      </p:sp>
      <p:sp>
        <p:nvSpPr>
          <p:cNvPr id="3" name="文本占位符 2">
            <a:extLst>
              <a:ext uri="{FF2B5EF4-FFF2-40B4-BE49-F238E27FC236}">
                <a16:creationId xmlns:a16="http://schemas.microsoft.com/office/drawing/2014/main" id="{C0CADC8C-579C-01A6-6832-2154B4C96546}"/>
              </a:ext>
            </a:extLst>
          </p:cNvPr>
          <p:cNvSpPr>
            <a:spLocks noGrp="1"/>
          </p:cNvSpPr>
          <p:nvPr>
            <p:ph type="body" sz="quarter" idx="11"/>
          </p:nvPr>
        </p:nvSpPr>
        <p:spPr/>
        <p:txBody>
          <a:bodyPr/>
          <a:lstStyle/>
          <a:p>
            <a:r>
              <a:rPr lang="zh-CN" altLang="en-US" dirty="0"/>
              <a:t>机械臂正、逆运动学仿真</a:t>
            </a:r>
          </a:p>
        </p:txBody>
      </p:sp>
      <p:sp>
        <p:nvSpPr>
          <p:cNvPr id="4" name="文本占位符 3">
            <a:extLst>
              <a:ext uri="{FF2B5EF4-FFF2-40B4-BE49-F238E27FC236}">
                <a16:creationId xmlns:a16="http://schemas.microsoft.com/office/drawing/2014/main" id="{AD4C33CA-0DE8-4EC6-7413-5C2461A3E38A}"/>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F55AA7C8-EEF1-3DFA-91E7-C36A6A936D86}"/>
              </a:ext>
            </a:extLst>
          </p:cNvPr>
          <p:cNvSpPr>
            <a:spLocks noGrp="1"/>
          </p:cNvSpPr>
          <p:nvPr>
            <p:ph type="body" sz="quarter" idx="13"/>
          </p:nvPr>
        </p:nvSpPr>
        <p:spPr/>
        <p:txBody>
          <a:bodyPr/>
          <a:lstStyle/>
          <a:p>
            <a:endParaRPr lang="zh-CN" altLang="en-US"/>
          </a:p>
        </p:txBody>
      </p:sp>
      <p:sp>
        <p:nvSpPr>
          <p:cNvPr id="7" name="文本框 6">
            <a:extLst>
              <a:ext uri="{FF2B5EF4-FFF2-40B4-BE49-F238E27FC236}">
                <a16:creationId xmlns:a16="http://schemas.microsoft.com/office/drawing/2014/main" id="{BDA0C18B-795A-CF9E-059A-8008B0508C07}"/>
              </a:ext>
            </a:extLst>
          </p:cNvPr>
          <p:cNvSpPr txBox="1"/>
          <p:nvPr/>
        </p:nvSpPr>
        <p:spPr>
          <a:xfrm>
            <a:off x="546847" y="869576"/>
            <a:ext cx="11107271" cy="132343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t>问题描述：给定机械臂初始位姿</a:t>
            </a:r>
            <a:r>
              <a:rPr lang="en-US" altLang="zh-CN" sz="2000" dirty="0"/>
              <a:t>q</a:t>
            </a:r>
            <a:r>
              <a:rPr lang="en-US" altLang="zh-CN" sz="2000" dirty="0">
                <a:latin typeface="等线" panose="02010600030101010101" pitchFamily="2" charset="-122"/>
                <a:ea typeface="等线" panose="02010600030101010101" pitchFamily="2" charset="-122"/>
              </a:rPr>
              <a:t>= </a:t>
            </a:r>
            <a:r>
              <a:rPr lang="en-US" altLang="zh-CN" sz="2000" dirty="0">
                <a:latin typeface="+mn-ea"/>
              </a:rPr>
              <a:t>[0,0,0,0,0,0]</a:t>
            </a:r>
            <a:r>
              <a:rPr lang="zh-CN" altLang="en-US" sz="2000" dirty="0">
                <a:latin typeface="+mn-ea"/>
              </a:rPr>
              <a:t>，以及机械臂终了位姿</a:t>
            </a:r>
            <a:r>
              <a:rPr lang="en-US" altLang="zh-CN" sz="2000" dirty="0">
                <a:latin typeface="+mn-ea"/>
              </a:rPr>
              <a:t>q</a:t>
            </a:r>
            <a:r>
              <a:rPr lang="en-US" altLang="zh-CN" sz="2000" dirty="0">
                <a:latin typeface="等线" panose="02010600030101010101" pitchFamily="2" charset="-122"/>
                <a:ea typeface="等线" panose="02010600030101010101" pitchFamily="2" charset="-122"/>
              </a:rPr>
              <a:t>=</a:t>
            </a:r>
            <a:r>
              <a:rPr lang="en-US" altLang="zh-CN" sz="2000" b="0" i="0" u="none" strike="noStrike" baseline="0" dirty="0">
                <a:solidFill>
                  <a:srgbClr val="000000"/>
                </a:solidFill>
                <a:latin typeface="+mn-ea"/>
              </a:rPr>
              <a:t>pi/180 [-7.6, 38, 48.2, 38, 78.6, 38.0]</a:t>
            </a:r>
            <a:r>
              <a:rPr lang="zh-CN" altLang="en-US" sz="2000" b="0" i="0" u="none" strike="noStrike" baseline="0" dirty="0">
                <a:solidFill>
                  <a:srgbClr val="000000"/>
                </a:solidFill>
                <a:latin typeface="+mn-ea"/>
              </a:rPr>
              <a:t>，通过对机械臂正运动学以及逆运动学模型控制机械臂由起始点运动到终了点</a:t>
            </a:r>
            <a:endParaRPr lang="en-US" altLang="zh-CN" sz="2000" b="0" i="0" u="none" strike="noStrike" baseline="0" dirty="0">
              <a:solidFill>
                <a:srgbClr val="000000"/>
              </a:solidFill>
              <a:latin typeface="+mn-ea"/>
            </a:endParaRPr>
          </a:p>
          <a:p>
            <a:pPr marL="342900" indent="-342900">
              <a:buFont typeface="Wingdings" panose="05000000000000000000" pitchFamily="2" charset="2"/>
              <a:buChar char="Ø"/>
            </a:pPr>
            <a:endParaRPr lang="zh-CN" altLang="en-US" sz="2000" dirty="0">
              <a:latin typeface="等线" panose="02010600030101010101" pitchFamily="2" charset="-122"/>
              <a:ea typeface="等线" panose="02010600030101010101" pitchFamily="2" charset="-122"/>
            </a:endParaRPr>
          </a:p>
        </p:txBody>
      </p:sp>
      <p:pic>
        <p:nvPicPr>
          <p:cNvPr id="9" name="图片 8" descr="图表&#10;&#10;描述已自动生成">
            <a:extLst>
              <a:ext uri="{FF2B5EF4-FFF2-40B4-BE49-F238E27FC236}">
                <a16:creationId xmlns:a16="http://schemas.microsoft.com/office/drawing/2014/main" id="{95A37000-F474-8EF1-5399-9D6A0AD0C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504" y="1684363"/>
            <a:ext cx="9457765" cy="4615586"/>
          </a:xfrm>
          <a:prstGeom prst="rect">
            <a:avLst/>
          </a:prstGeom>
        </p:spPr>
      </p:pic>
    </p:spTree>
    <p:extLst>
      <p:ext uri="{BB962C8B-B14F-4D97-AF65-F5344CB8AC3E}">
        <p14:creationId xmlns:p14="http://schemas.microsoft.com/office/powerpoint/2010/main" val="3926314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cs typeface="+mn-ea"/>
                <a:sym typeface="+mn-lt"/>
              </a:rPr>
              <a:t>项目介绍</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1</a:t>
              </a:r>
              <a:endParaRPr lang="zh-CN" altLang="en-US" sz="3200" b="1" dirty="0">
                <a:cs typeface="+mn-ea"/>
                <a:sym typeface="+mn-lt"/>
              </a:endParaRPr>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2</a:t>
              </a:r>
              <a:endParaRPr lang="zh-CN" altLang="en-US" sz="3200" b="1" dirty="0">
                <a:cs typeface="+mn-ea"/>
                <a:sym typeface="+mn-lt"/>
              </a:endParaRPr>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3</a:t>
              </a:r>
              <a:endParaRPr lang="zh-CN" altLang="en-US" sz="3200" b="1" dirty="0">
                <a:cs typeface="+mn-ea"/>
                <a:sym typeface="+mn-lt"/>
              </a:endParaRPr>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4</a:t>
              </a:r>
              <a:endParaRPr lang="zh-CN" altLang="en-US" sz="3200" b="1" dirty="0">
                <a:cs typeface="+mn-ea"/>
                <a:sym typeface="+mn-lt"/>
              </a:endParaRPr>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cs typeface="+mn-ea"/>
                <a:sym typeface="+mn-lt"/>
              </a:rPr>
              <a:t>机械臂模型展示</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cs typeface="+mn-ea"/>
                <a:sym typeface="+mn-lt"/>
              </a:rPr>
              <a:t>机械臂仿真展示</a:t>
            </a: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cs typeface="+mn-ea"/>
                <a:sym typeface="+mn-lt"/>
              </a:rPr>
              <a:t>总结与分工</a:t>
            </a:r>
          </a:p>
        </p:txBody>
      </p:sp>
    </p:spTree>
    <p:extLst>
      <p:ext uri="{BB962C8B-B14F-4D97-AF65-F5344CB8AC3E}">
        <p14:creationId xmlns:p14="http://schemas.microsoft.com/office/powerpoint/2010/main" val="1317321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883114"/>
            <a:ext cx="12061190" cy="779930"/>
          </a:xfrm>
          <a:prstGeom prst="rect">
            <a:avLst/>
          </a:prstGeom>
          <a:solidFill>
            <a:schemeClr val="accent6">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文本占位符 1"/>
          <p:cNvSpPr>
            <a:spLocks noGrp="1"/>
          </p:cNvSpPr>
          <p:nvPr>
            <p:ph type="body" sz="quarter" idx="11"/>
          </p:nvPr>
        </p:nvSpPr>
        <p:spPr/>
        <p:txBody>
          <a:bodyPr/>
          <a:lstStyle/>
          <a:p>
            <a:r>
              <a:rPr kumimoji="1" lang="zh-CN" altLang="en-US" dirty="0">
                <a:cs typeface="+mn-ea"/>
                <a:sym typeface="+mn-lt"/>
              </a:rPr>
              <a:t>机械臂逆动力学模型</a:t>
            </a:r>
            <a:r>
              <a:rPr kumimoji="1" lang="en-US" altLang="zh-CN" dirty="0">
                <a:cs typeface="+mn-ea"/>
                <a:sym typeface="+mn-lt"/>
              </a:rPr>
              <a:t>-</a:t>
            </a:r>
            <a:r>
              <a:rPr kumimoji="1" lang="zh-CN" altLang="en-US" dirty="0">
                <a:cs typeface="+mn-ea"/>
                <a:sym typeface="+mn-lt"/>
              </a:rPr>
              <a:t>创建</a:t>
            </a:r>
            <a:r>
              <a:rPr kumimoji="1" lang="en-US" altLang="zh-CN" dirty="0" err="1">
                <a:cs typeface="+mn-ea"/>
                <a:sym typeface="+mn-lt"/>
              </a:rPr>
              <a:t>urdf</a:t>
            </a:r>
            <a:r>
              <a:rPr kumimoji="1" lang="zh-CN" altLang="en-US" dirty="0">
                <a:cs typeface="+mn-ea"/>
                <a:sym typeface="+mn-lt"/>
              </a:rPr>
              <a:t>文件</a:t>
            </a:r>
          </a:p>
        </p:txBody>
      </p:sp>
      <p:sp>
        <p:nvSpPr>
          <p:cNvPr id="3" name="文本占位符 2"/>
          <p:cNvSpPr>
            <a:spLocks noGrp="1"/>
          </p:cNvSpPr>
          <p:nvPr>
            <p:ph type="body" sz="quarter" idx="12"/>
          </p:nvPr>
        </p:nvSpPr>
        <p:spPr/>
        <p:txBody>
          <a:bodyPr/>
          <a:lstStyle/>
          <a:p>
            <a:endParaRPr kumimoji="1" lang="zh-CN" altLang="en-US" dirty="0">
              <a:cs typeface="+mn-ea"/>
              <a:sym typeface="+mn-lt"/>
            </a:endParaRPr>
          </a:p>
        </p:txBody>
      </p:sp>
      <p:sp>
        <p:nvSpPr>
          <p:cNvPr id="4" name="文本占位符 3"/>
          <p:cNvSpPr>
            <a:spLocks noGrp="1"/>
          </p:cNvSpPr>
          <p:nvPr>
            <p:ph type="body" sz="quarter" idx="13"/>
          </p:nvPr>
        </p:nvSpPr>
        <p:spPr/>
        <p:txBody>
          <a:bodyPr/>
          <a:lstStyle/>
          <a:p>
            <a:endParaRPr kumimoji="1" lang="zh-CN" altLang="en-US" dirty="0">
              <a:cs typeface="+mn-ea"/>
              <a:sym typeface="+mn-lt"/>
            </a:endParaRPr>
          </a:p>
        </p:txBody>
      </p:sp>
      <p:sp>
        <p:nvSpPr>
          <p:cNvPr id="14" name="灯片编号占位符 13"/>
          <p:cNvSpPr>
            <a:spLocks noGrp="1"/>
          </p:cNvSpPr>
          <p:nvPr>
            <p:ph type="sldNum" sz="quarter" idx="10"/>
          </p:nvPr>
        </p:nvSpPr>
        <p:spPr/>
        <p:txBody>
          <a:bodyPr/>
          <a:lstStyle/>
          <a:p>
            <a:fld id="{6C53781C-E1F6-4315-A39D-61273F2E0596}" type="slidenum">
              <a:rPr lang="zh-CN" altLang="en-US" smtClean="0">
                <a:cs typeface="+mn-ea"/>
                <a:sym typeface="+mn-lt"/>
              </a:rPr>
              <a:t>20</a:t>
            </a:fld>
            <a:endParaRPr lang="zh-CN" altLang="en-US" dirty="0">
              <a:cs typeface="+mn-ea"/>
              <a:sym typeface="+mn-lt"/>
            </a:endParaRPr>
          </a:p>
        </p:txBody>
      </p:sp>
      <p:sp>
        <p:nvSpPr>
          <p:cNvPr id="18" name="矩形 17"/>
          <p:cNvSpPr/>
          <p:nvPr/>
        </p:nvSpPr>
        <p:spPr>
          <a:xfrm>
            <a:off x="1075351" y="1022534"/>
            <a:ext cx="9514897" cy="461665"/>
          </a:xfrm>
          <a:prstGeom prst="rect">
            <a:avLst/>
          </a:prstGeom>
        </p:spPr>
        <p:txBody>
          <a:bodyPr wrap="square">
            <a:spAutoFit/>
          </a:bodyPr>
          <a:lstStyle/>
          <a:p>
            <a:pPr marL="285750" indent="-285750">
              <a:buFont typeface="Wingdings" panose="05000000000000000000" pitchFamily="2" charset="2"/>
              <a:buChar char="Ø"/>
            </a:pPr>
            <a:r>
              <a:rPr kumimoji="1" lang="zh-CN" altLang="en-US" sz="2400" dirty="0">
                <a:solidFill>
                  <a:schemeClr val="bg1"/>
                </a:solidFill>
                <a:cs typeface="+mn-ea"/>
                <a:sym typeface="+mn-lt"/>
              </a:rPr>
              <a:t>依据机械臂的</a:t>
            </a:r>
            <a:r>
              <a:rPr kumimoji="1" lang="en-US" altLang="zh-CN" sz="2400" dirty="0" err="1">
                <a:solidFill>
                  <a:schemeClr val="bg1"/>
                </a:solidFill>
                <a:cs typeface="+mn-ea"/>
                <a:sym typeface="+mn-lt"/>
              </a:rPr>
              <a:t>urdf</a:t>
            </a:r>
            <a:r>
              <a:rPr kumimoji="1" lang="zh-CN" altLang="en-US" sz="2400" dirty="0">
                <a:solidFill>
                  <a:schemeClr val="bg1"/>
                </a:solidFill>
                <a:cs typeface="+mn-ea"/>
                <a:sym typeface="+mn-lt"/>
              </a:rPr>
              <a:t>文件，可以读取出待解机械臂的动力学参数</a:t>
            </a:r>
          </a:p>
        </p:txBody>
      </p:sp>
      <p:pic>
        <p:nvPicPr>
          <p:cNvPr id="7" name="图片 6">
            <a:extLst>
              <a:ext uri="{FF2B5EF4-FFF2-40B4-BE49-F238E27FC236}">
                <a16:creationId xmlns:a16="http://schemas.microsoft.com/office/drawing/2014/main" id="{36295C09-BD72-4B7C-716C-001FE5234D03}"/>
              </a:ext>
            </a:extLst>
          </p:cNvPr>
          <p:cNvPicPr>
            <a:picLocks noChangeAspect="1"/>
          </p:cNvPicPr>
          <p:nvPr/>
        </p:nvPicPr>
        <p:blipFill>
          <a:blip r:embed="rId2"/>
          <a:stretch>
            <a:fillRect/>
          </a:stretch>
        </p:blipFill>
        <p:spPr>
          <a:xfrm>
            <a:off x="228585" y="1871276"/>
            <a:ext cx="3621058" cy="2217797"/>
          </a:xfrm>
          <a:prstGeom prst="rect">
            <a:avLst/>
          </a:prstGeom>
        </p:spPr>
      </p:pic>
      <p:pic>
        <p:nvPicPr>
          <p:cNvPr id="12" name="图片 11">
            <a:extLst>
              <a:ext uri="{FF2B5EF4-FFF2-40B4-BE49-F238E27FC236}">
                <a16:creationId xmlns:a16="http://schemas.microsoft.com/office/drawing/2014/main" id="{06C16653-7BDB-C5E4-A9BC-6B92C5B3AAE8}"/>
              </a:ext>
            </a:extLst>
          </p:cNvPr>
          <p:cNvPicPr>
            <a:picLocks noChangeAspect="1"/>
          </p:cNvPicPr>
          <p:nvPr/>
        </p:nvPicPr>
        <p:blipFill>
          <a:blip r:embed="rId3"/>
          <a:stretch>
            <a:fillRect/>
          </a:stretch>
        </p:blipFill>
        <p:spPr>
          <a:xfrm>
            <a:off x="4198909" y="1871276"/>
            <a:ext cx="3738448" cy="2217797"/>
          </a:xfrm>
          <a:prstGeom prst="rect">
            <a:avLst/>
          </a:prstGeom>
        </p:spPr>
      </p:pic>
      <p:pic>
        <p:nvPicPr>
          <p:cNvPr id="17" name="图片 16">
            <a:extLst>
              <a:ext uri="{FF2B5EF4-FFF2-40B4-BE49-F238E27FC236}">
                <a16:creationId xmlns:a16="http://schemas.microsoft.com/office/drawing/2014/main" id="{B87FE8B4-8EA4-C0FF-B013-CED9C3E4D7CF}"/>
              </a:ext>
            </a:extLst>
          </p:cNvPr>
          <p:cNvPicPr>
            <a:picLocks noChangeAspect="1"/>
          </p:cNvPicPr>
          <p:nvPr/>
        </p:nvPicPr>
        <p:blipFill>
          <a:blip r:embed="rId4"/>
          <a:stretch>
            <a:fillRect/>
          </a:stretch>
        </p:blipFill>
        <p:spPr>
          <a:xfrm>
            <a:off x="8286623" y="1871276"/>
            <a:ext cx="3478980" cy="2217796"/>
          </a:xfrm>
          <a:prstGeom prst="rect">
            <a:avLst/>
          </a:prstGeom>
        </p:spPr>
      </p:pic>
      <p:pic>
        <p:nvPicPr>
          <p:cNvPr id="20" name="图片 19">
            <a:extLst>
              <a:ext uri="{FF2B5EF4-FFF2-40B4-BE49-F238E27FC236}">
                <a16:creationId xmlns:a16="http://schemas.microsoft.com/office/drawing/2014/main" id="{3195F421-013E-8D76-5282-A6C834FB48EE}"/>
              </a:ext>
            </a:extLst>
          </p:cNvPr>
          <p:cNvPicPr>
            <a:picLocks noChangeAspect="1"/>
          </p:cNvPicPr>
          <p:nvPr/>
        </p:nvPicPr>
        <p:blipFill>
          <a:blip r:embed="rId5"/>
          <a:stretch>
            <a:fillRect/>
          </a:stretch>
        </p:blipFill>
        <p:spPr>
          <a:xfrm>
            <a:off x="228583" y="4240149"/>
            <a:ext cx="3621057" cy="2097465"/>
          </a:xfrm>
          <a:prstGeom prst="rect">
            <a:avLst/>
          </a:prstGeom>
        </p:spPr>
      </p:pic>
      <p:pic>
        <p:nvPicPr>
          <p:cNvPr id="22" name="图片 21">
            <a:extLst>
              <a:ext uri="{FF2B5EF4-FFF2-40B4-BE49-F238E27FC236}">
                <a16:creationId xmlns:a16="http://schemas.microsoft.com/office/drawing/2014/main" id="{C672A16E-BC07-29BA-D7C6-01DBD572E2FA}"/>
              </a:ext>
            </a:extLst>
          </p:cNvPr>
          <p:cNvPicPr>
            <a:picLocks noChangeAspect="1"/>
          </p:cNvPicPr>
          <p:nvPr/>
        </p:nvPicPr>
        <p:blipFill>
          <a:blip r:embed="rId6"/>
          <a:stretch>
            <a:fillRect/>
          </a:stretch>
        </p:blipFill>
        <p:spPr>
          <a:xfrm>
            <a:off x="4198909" y="4240149"/>
            <a:ext cx="3738448" cy="2155992"/>
          </a:xfrm>
          <a:prstGeom prst="rect">
            <a:avLst/>
          </a:prstGeom>
        </p:spPr>
      </p:pic>
      <p:pic>
        <p:nvPicPr>
          <p:cNvPr id="24" name="图片 23">
            <a:extLst>
              <a:ext uri="{FF2B5EF4-FFF2-40B4-BE49-F238E27FC236}">
                <a16:creationId xmlns:a16="http://schemas.microsoft.com/office/drawing/2014/main" id="{69B60D56-7EB3-809D-27BB-09295096D092}"/>
              </a:ext>
            </a:extLst>
          </p:cNvPr>
          <p:cNvPicPr>
            <a:picLocks noChangeAspect="1"/>
          </p:cNvPicPr>
          <p:nvPr/>
        </p:nvPicPr>
        <p:blipFill>
          <a:blip r:embed="rId7"/>
          <a:stretch>
            <a:fillRect/>
          </a:stretch>
        </p:blipFill>
        <p:spPr>
          <a:xfrm>
            <a:off x="8157028" y="4240149"/>
            <a:ext cx="3705982" cy="20961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3291840"/>
            <a:ext cx="12192000" cy="3566159"/>
          </a:xfrm>
          <a:prstGeom prst="rect">
            <a:avLst/>
          </a:prstGeom>
          <a:solidFill>
            <a:schemeClr val="accent6">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占位符 4"/>
          <p:cNvSpPr>
            <a:spLocks noGrp="1"/>
          </p:cNvSpPr>
          <p:nvPr>
            <p:ph type="body" sz="quarter" idx="11"/>
          </p:nvPr>
        </p:nvSpPr>
        <p:spPr>
          <a:xfrm>
            <a:off x="929561" y="66268"/>
            <a:ext cx="7081677" cy="598488"/>
          </a:xfrm>
        </p:spPr>
        <p:txBody>
          <a:bodyPr/>
          <a:lstStyle/>
          <a:p>
            <a:r>
              <a:rPr lang="zh-CN" altLang="en-US" dirty="0">
                <a:cs typeface="+mn-ea"/>
                <a:sym typeface="+mn-lt"/>
              </a:rPr>
              <a:t>软件求解</a:t>
            </a:r>
            <a:endParaRPr lang="zh-CN" altLang="zh-CN" dirty="0">
              <a:cs typeface="+mn-ea"/>
              <a:sym typeface="+mn-lt"/>
            </a:endParaRPr>
          </a:p>
        </p:txBody>
      </p:sp>
      <p:sp>
        <p:nvSpPr>
          <p:cNvPr id="17" name="灯片编号占位符 16"/>
          <p:cNvSpPr>
            <a:spLocks noGrp="1"/>
          </p:cNvSpPr>
          <p:nvPr>
            <p:ph type="sldNum" sz="quarter" idx="10"/>
          </p:nvPr>
        </p:nvSpPr>
        <p:spPr/>
        <p:txBody>
          <a:bodyPr/>
          <a:lstStyle/>
          <a:p>
            <a:fld id="{6C53781C-E1F6-4315-A39D-61273F2E0596}" type="slidenum">
              <a:rPr lang="zh-CN" altLang="en-US" smtClean="0">
                <a:cs typeface="+mn-ea"/>
                <a:sym typeface="+mn-lt"/>
              </a:rPr>
              <a:t>21</a:t>
            </a:fld>
            <a:endParaRPr lang="zh-CN" altLang="en-US" dirty="0">
              <a:cs typeface="+mn-ea"/>
              <a:sym typeface="+mn-lt"/>
            </a:endParaRPr>
          </a:p>
        </p:txBody>
      </p:sp>
      <p:sp>
        <p:nvSpPr>
          <p:cNvPr id="6" name="文本框 5"/>
          <p:cNvSpPr txBox="1"/>
          <p:nvPr/>
        </p:nvSpPr>
        <p:spPr>
          <a:xfrm>
            <a:off x="1023580" y="1541990"/>
            <a:ext cx="10144839" cy="400110"/>
          </a:xfrm>
          <a:prstGeom prst="rect">
            <a:avLst/>
          </a:prstGeom>
          <a:noFill/>
        </p:spPr>
        <p:txBody>
          <a:bodyPr wrap="square" rtlCol="0">
            <a:spAutoFit/>
          </a:bodyPr>
          <a:lstStyle/>
          <a:p>
            <a:r>
              <a:rPr lang="zh-CN" altLang="en-US" sz="2000" dirty="0"/>
              <a:t>对于刚性机械臂，采用</a:t>
            </a:r>
            <a:r>
              <a:rPr lang="en-US" altLang="zh-CN" sz="2000" dirty="0"/>
              <a:t>ode15s</a:t>
            </a:r>
            <a:r>
              <a:rPr lang="zh-CN" altLang="en-US" sz="2000" dirty="0"/>
              <a:t>求解器，以加快仿真求解速度，同时须自定义重力加速度</a:t>
            </a:r>
            <a:endParaRPr lang="zh-CN" altLang="en-US" sz="2000" dirty="0">
              <a:solidFill>
                <a:srgbClr val="FF0000"/>
              </a:solidFill>
            </a:endParaRPr>
          </a:p>
        </p:txBody>
      </p:sp>
      <p:sp>
        <p:nvSpPr>
          <p:cNvPr id="2" name="文本框 1"/>
          <p:cNvSpPr txBox="1"/>
          <p:nvPr/>
        </p:nvSpPr>
        <p:spPr>
          <a:xfrm>
            <a:off x="1870019" y="803998"/>
            <a:ext cx="7763349" cy="70788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t>建模采用</a:t>
            </a:r>
            <a:r>
              <a:rPr lang="en-US" altLang="zh-CN" sz="2000" dirty="0" err="1"/>
              <a:t>Solidworks</a:t>
            </a:r>
            <a:r>
              <a:rPr lang="zh-CN" altLang="en-US" sz="2000" dirty="0"/>
              <a:t>建模，依据</a:t>
            </a:r>
            <a:r>
              <a:rPr lang="en-US" altLang="zh-CN" sz="2000" dirty="0" err="1"/>
              <a:t>Solidworks</a:t>
            </a:r>
            <a:r>
              <a:rPr lang="zh-CN" altLang="en-US" sz="2000" dirty="0"/>
              <a:t>模型</a:t>
            </a:r>
            <a:r>
              <a:rPr lang="zh-CN" altLang="en-US" sz="2000" dirty="0">
                <a:solidFill>
                  <a:srgbClr val="FF0000"/>
                </a:solidFill>
              </a:rPr>
              <a:t>编写</a:t>
            </a:r>
            <a:r>
              <a:rPr lang="en-US" altLang="zh-CN" sz="2000" dirty="0" err="1">
                <a:solidFill>
                  <a:srgbClr val="FF0000"/>
                </a:solidFill>
              </a:rPr>
              <a:t>urdf</a:t>
            </a:r>
            <a:r>
              <a:rPr lang="zh-CN" altLang="en-US" sz="2000" dirty="0">
                <a:solidFill>
                  <a:srgbClr val="FF0000"/>
                </a:solidFill>
              </a:rPr>
              <a:t>文件</a:t>
            </a:r>
            <a:r>
              <a:rPr lang="zh-CN" altLang="en-US" sz="2000" dirty="0"/>
              <a:t>，并导入</a:t>
            </a:r>
            <a:r>
              <a:rPr lang="en-US" altLang="zh-CN" sz="2000" dirty="0"/>
              <a:t>MATLAB</a:t>
            </a:r>
            <a:r>
              <a:rPr lang="zh-CN" altLang="en-US" sz="2000" dirty="0"/>
              <a:t>中进行仿真</a:t>
            </a:r>
          </a:p>
        </p:txBody>
      </p:sp>
      <p:pic>
        <p:nvPicPr>
          <p:cNvPr id="11" name="图片 10">
            <a:extLst>
              <a:ext uri="{FF2B5EF4-FFF2-40B4-BE49-F238E27FC236}">
                <a16:creationId xmlns:a16="http://schemas.microsoft.com/office/drawing/2014/main" id="{40E38F2F-41E9-FE6C-FCE3-452A7B97A6FB}"/>
              </a:ext>
            </a:extLst>
          </p:cNvPr>
          <p:cNvPicPr>
            <a:picLocks noChangeAspect="1"/>
          </p:cNvPicPr>
          <p:nvPr/>
        </p:nvPicPr>
        <p:blipFill>
          <a:blip r:embed="rId5"/>
          <a:stretch>
            <a:fillRect/>
          </a:stretch>
        </p:blipFill>
        <p:spPr>
          <a:xfrm>
            <a:off x="1223327" y="2153797"/>
            <a:ext cx="4181475" cy="4610100"/>
          </a:xfrm>
          <a:prstGeom prst="rect">
            <a:avLst/>
          </a:prstGeom>
        </p:spPr>
      </p:pic>
      <p:cxnSp>
        <p:nvCxnSpPr>
          <p:cNvPr id="10" name="直接连接符 9"/>
          <p:cNvCxnSpPr/>
          <p:nvPr/>
        </p:nvCxnSpPr>
        <p:spPr>
          <a:xfrm>
            <a:off x="1338300" y="5591585"/>
            <a:ext cx="3951527"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DB10A4FB-2A56-31E4-8043-4968A75E6BA9}"/>
              </a:ext>
            </a:extLst>
          </p:cNvPr>
          <p:cNvPicPr>
            <a:picLocks noChangeAspect="1"/>
          </p:cNvPicPr>
          <p:nvPr/>
        </p:nvPicPr>
        <p:blipFill>
          <a:blip r:embed="rId6"/>
          <a:stretch>
            <a:fillRect/>
          </a:stretch>
        </p:blipFill>
        <p:spPr>
          <a:xfrm>
            <a:off x="1223327" y="2928800"/>
            <a:ext cx="4155497" cy="1035219"/>
          </a:xfrm>
          <a:prstGeom prst="rect">
            <a:avLst/>
          </a:prstGeom>
        </p:spPr>
      </p:pic>
      <p:cxnSp>
        <p:nvCxnSpPr>
          <p:cNvPr id="18" name="直接箭头连接符 17">
            <a:extLst>
              <a:ext uri="{FF2B5EF4-FFF2-40B4-BE49-F238E27FC236}">
                <a16:creationId xmlns:a16="http://schemas.microsoft.com/office/drawing/2014/main" id="{3143FB23-4484-D933-F7FA-A23704802AE1}"/>
              </a:ext>
            </a:extLst>
          </p:cNvPr>
          <p:cNvCxnSpPr>
            <a:cxnSpLocks/>
          </p:cNvCxnSpPr>
          <p:nvPr/>
        </p:nvCxnSpPr>
        <p:spPr>
          <a:xfrm flipH="1">
            <a:off x="3594847" y="3585882"/>
            <a:ext cx="206188" cy="17570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0" name="重力下自然悬垂">
            <a:hlinkClick r:id="" action="ppaction://media"/>
            <a:extLst>
              <a:ext uri="{FF2B5EF4-FFF2-40B4-BE49-F238E27FC236}">
                <a16:creationId xmlns:a16="http://schemas.microsoft.com/office/drawing/2014/main" id="{53EB499E-5E87-390C-2137-E5B28AF7BBA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0495" t="12584" r="22373" b="3049"/>
          <a:stretch/>
        </p:blipFill>
        <p:spPr>
          <a:xfrm>
            <a:off x="6931181" y="2144373"/>
            <a:ext cx="3374144" cy="4216458"/>
          </a:xfrm>
          <a:prstGeom prst="rect">
            <a:avLst/>
          </a:prstGeom>
        </p:spPr>
      </p:pic>
      <p:sp>
        <p:nvSpPr>
          <p:cNvPr id="21" name="文本框 20">
            <a:extLst>
              <a:ext uri="{FF2B5EF4-FFF2-40B4-BE49-F238E27FC236}">
                <a16:creationId xmlns:a16="http://schemas.microsoft.com/office/drawing/2014/main" id="{CBAEE81D-CC14-A24B-233A-2068E37314B4}"/>
              </a:ext>
            </a:extLst>
          </p:cNvPr>
          <p:cNvSpPr txBox="1"/>
          <p:nvPr/>
        </p:nvSpPr>
        <p:spPr>
          <a:xfrm>
            <a:off x="6868426" y="6391430"/>
            <a:ext cx="3734440" cy="400110"/>
          </a:xfrm>
          <a:prstGeom prst="rect">
            <a:avLst/>
          </a:prstGeom>
          <a:noFill/>
        </p:spPr>
        <p:txBody>
          <a:bodyPr wrap="square" rtlCol="0">
            <a:spAutoFit/>
          </a:bodyPr>
          <a:lstStyle/>
          <a:p>
            <a:r>
              <a:rPr lang="zh-CN" altLang="en-US" sz="2000" dirty="0">
                <a:solidFill>
                  <a:schemeClr val="bg1"/>
                </a:solidFill>
              </a:rPr>
              <a:t>机械臂在重力作用下自由悬垂</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929561" y="66268"/>
            <a:ext cx="7081677" cy="598488"/>
          </a:xfrm>
        </p:spPr>
        <p:txBody>
          <a:bodyPr/>
          <a:lstStyle/>
          <a:p>
            <a:r>
              <a:rPr lang="zh-CN" altLang="en-US" dirty="0">
                <a:cs typeface="+mn-ea"/>
                <a:sym typeface="+mn-lt"/>
              </a:rPr>
              <a:t>逆动力学模型求解</a:t>
            </a:r>
            <a:endParaRPr lang="zh-CN" altLang="zh-CN" dirty="0">
              <a:cs typeface="+mn-ea"/>
              <a:sym typeface="+mn-lt"/>
            </a:endParaRPr>
          </a:p>
        </p:txBody>
      </p:sp>
      <p:sp>
        <p:nvSpPr>
          <p:cNvPr id="17" name="灯片编号占位符 16"/>
          <p:cNvSpPr>
            <a:spLocks noGrp="1"/>
          </p:cNvSpPr>
          <p:nvPr>
            <p:ph type="sldNum" sz="quarter" idx="10"/>
          </p:nvPr>
        </p:nvSpPr>
        <p:spPr/>
        <p:txBody>
          <a:bodyPr/>
          <a:lstStyle/>
          <a:p>
            <a:fld id="{6C53781C-E1F6-4315-A39D-61273F2E0596}" type="slidenum">
              <a:rPr lang="zh-CN" altLang="en-US" smtClean="0">
                <a:cs typeface="+mn-ea"/>
                <a:sym typeface="+mn-lt"/>
              </a:rPr>
              <a:t>22</a:t>
            </a:fld>
            <a:endParaRPr lang="zh-CN" altLang="en-US" dirty="0">
              <a:cs typeface="+mn-ea"/>
              <a:sym typeface="+mn-lt"/>
            </a:endParaRPr>
          </a:p>
        </p:txBody>
      </p:sp>
      <p:sp>
        <p:nvSpPr>
          <p:cNvPr id="13" name="文本框 12"/>
          <p:cNvSpPr txBox="1"/>
          <p:nvPr/>
        </p:nvSpPr>
        <p:spPr>
          <a:xfrm>
            <a:off x="1090925" y="953369"/>
            <a:ext cx="9448801"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t>分别设置机械臂控制方式为</a:t>
            </a:r>
            <a:r>
              <a:rPr lang="zh-CN" altLang="en-US" sz="2400" dirty="0">
                <a:solidFill>
                  <a:srgbClr val="FF0000"/>
                </a:solidFill>
              </a:rPr>
              <a:t>力矩控制</a:t>
            </a:r>
            <a:r>
              <a:rPr lang="zh-CN" altLang="en-US" sz="2400" dirty="0"/>
              <a:t>，为了实现反馈控制，需要利用传感器传感出各关节的</a:t>
            </a:r>
            <a:r>
              <a:rPr lang="zh-CN" altLang="en-US" sz="2400" dirty="0">
                <a:solidFill>
                  <a:srgbClr val="FF0000"/>
                </a:solidFill>
              </a:rPr>
              <a:t>姿态，速度，加速度</a:t>
            </a:r>
            <a:r>
              <a:rPr lang="zh-CN" altLang="en-US" sz="2400" dirty="0"/>
              <a:t>信号</a:t>
            </a:r>
          </a:p>
        </p:txBody>
      </p:sp>
      <p:pic>
        <p:nvPicPr>
          <p:cNvPr id="3" name="图片 2">
            <a:extLst>
              <a:ext uri="{FF2B5EF4-FFF2-40B4-BE49-F238E27FC236}">
                <a16:creationId xmlns:a16="http://schemas.microsoft.com/office/drawing/2014/main" id="{84A1F070-F03B-2E04-F56E-DA723C4F5750}"/>
              </a:ext>
            </a:extLst>
          </p:cNvPr>
          <p:cNvPicPr>
            <a:picLocks noChangeAspect="1"/>
          </p:cNvPicPr>
          <p:nvPr/>
        </p:nvPicPr>
        <p:blipFill>
          <a:blip r:embed="rId3"/>
          <a:stretch>
            <a:fillRect/>
          </a:stretch>
        </p:blipFill>
        <p:spPr>
          <a:xfrm>
            <a:off x="459161" y="1806777"/>
            <a:ext cx="4352925" cy="2600325"/>
          </a:xfrm>
          <a:prstGeom prst="rect">
            <a:avLst/>
          </a:prstGeom>
        </p:spPr>
      </p:pic>
      <p:pic>
        <p:nvPicPr>
          <p:cNvPr id="7" name="图片 6">
            <a:extLst>
              <a:ext uri="{FF2B5EF4-FFF2-40B4-BE49-F238E27FC236}">
                <a16:creationId xmlns:a16="http://schemas.microsoft.com/office/drawing/2014/main" id="{A2E425E3-F3D9-40FF-9312-199CF1807B61}"/>
              </a:ext>
            </a:extLst>
          </p:cNvPr>
          <p:cNvPicPr>
            <a:picLocks noChangeAspect="1"/>
          </p:cNvPicPr>
          <p:nvPr/>
        </p:nvPicPr>
        <p:blipFill>
          <a:blip r:embed="rId4"/>
          <a:stretch>
            <a:fillRect/>
          </a:stretch>
        </p:blipFill>
        <p:spPr>
          <a:xfrm>
            <a:off x="5170674" y="1806777"/>
            <a:ext cx="6562165" cy="2965256"/>
          </a:xfrm>
          <a:prstGeom prst="rect">
            <a:avLst/>
          </a:prstGeom>
        </p:spPr>
      </p:pic>
      <p:pic>
        <p:nvPicPr>
          <p:cNvPr id="9" name="图片 8">
            <a:extLst>
              <a:ext uri="{FF2B5EF4-FFF2-40B4-BE49-F238E27FC236}">
                <a16:creationId xmlns:a16="http://schemas.microsoft.com/office/drawing/2014/main" id="{DAAA1983-0B0D-0B85-9346-04EC2D4F984C}"/>
              </a:ext>
            </a:extLst>
          </p:cNvPr>
          <p:cNvPicPr>
            <a:picLocks noChangeAspect="1"/>
          </p:cNvPicPr>
          <p:nvPr/>
        </p:nvPicPr>
        <p:blipFill>
          <a:blip r:embed="rId5"/>
          <a:stretch>
            <a:fillRect/>
          </a:stretch>
        </p:blipFill>
        <p:spPr>
          <a:xfrm>
            <a:off x="1783135" y="4438651"/>
            <a:ext cx="1704975" cy="2076450"/>
          </a:xfrm>
          <a:prstGeom prst="rect">
            <a:avLst/>
          </a:prstGeom>
        </p:spPr>
      </p:pic>
      <p:sp>
        <p:nvSpPr>
          <p:cNvPr id="10" name="箭头: 圆角右 9">
            <a:extLst>
              <a:ext uri="{FF2B5EF4-FFF2-40B4-BE49-F238E27FC236}">
                <a16:creationId xmlns:a16="http://schemas.microsoft.com/office/drawing/2014/main" id="{55BF66F2-4F1A-A064-1083-E63F1BDBB204}"/>
              </a:ext>
            </a:extLst>
          </p:cNvPr>
          <p:cNvSpPr/>
          <p:nvPr/>
        </p:nvSpPr>
        <p:spPr>
          <a:xfrm flipH="1" flipV="1">
            <a:off x="3959599" y="4605201"/>
            <a:ext cx="1704974" cy="17433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51870AC6-A7C4-E47E-B423-BE9B1A816630}"/>
              </a:ext>
            </a:extLst>
          </p:cNvPr>
          <p:cNvSpPr txBox="1"/>
          <p:nvPr/>
        </p:nvSpPr>
        <p:spPr>
          <a:xfrm>
            <a:off x="5835912" y="5127811"/>
            <a:ext cx="4350651" cy="646331"/>
          </a:xfrm>
          <a:prstGeom prst="rect">
            <a:avLst/>
          </a:prstGeom>
          <a:noFill/>
        </p:spPr>
        <p:txBody>
          <a:bodyPr wrap="square" rtlCol="0">
            <a:spAutoFit/>
          </a:bodyPr>
          <a:lstStyle/>
          <a:p>
            <a:r>
              <a:rPr lang="zh-CN" altLang="en-US" dirty="0"/>
              <a:t>将机械臂模型整合为子系统，以便于控制系统的设计</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929561" y="66268"/>
            <a:ext cx="7081677" cy="598488"/>
          </a:xfrm>
        </p:spPr>
        <p:txBody>
          <a:bodyPr/>
          <a:lstStyle/>
          <a:p>
            <a:r>
              <a:rPr lang="zh-CN" altLang="en-US" dirty="0">
                <a:cs typeface="+mn-ea"/>
                <a:sym typeface="+mn-lt"/>
              </a:rPr>
              <a:t>逆动力学模型求解</a:t>
            </a:r>
            <a:endParaRPr lang="zh-CN" altLang="zh-CN" dirty="0">
              <a:cs typeface="+mn-ea"/>
              <a:sym typeface="+mn-lt"/>
            </a:endParaRPr>
          </a:p>
        </p:txBody>
      </p:sp>
      <p:sp>
        <p:nvSpPr>
          <p:cNvPr id="6" name="文本占位符 5"/>
          <p:cNvSpPr>
            <a:spLocks noGrp="1"/>
          </p:cNvSpPr>
          <p:nvPr>
            <p:ph type="body" sz="quarter" idx="12"/>
          </p:nvPr>
        </p:nvSpPr>
        <p:spPr/>
        <p:txBody>
          <a:bodyPr/>
          <a:lstStyle/>
          <a:p>
            <a:endParaRPr lang="zh-CN" altLang="en-US">
              <a:cs typeface="+mn-ea"/>
              <a:sym typeface="+mn-lt"/>
            </a:endParaRPr>
          </a:p>
        </p:txBody>
      </p:sp>
      <p:sp>
        <p:nvSpPr>
          <p:cNvPr id="7" name="文本占位符 6"/>
          <p:cNvSpPr>
            <a:spLocks noGrp="1"/>
          </p:cNvSpPr>
          <p:nvPr>
            <p:ph type="body" sz="quarter" idx="13"/>
          </p:nvPr>
        </p:nvSpPr>
        <p:spPr/>
        <p:txBody>
          <a:bodyPr/>
          <a:lstStyle/>
          <a:p>
            <a:pPr algn="ctr"/>
            <a:endParaRPr lang="zh-CN" altLang="en-US" dirty="0">
              <a:cs typeface="+mn-ea"/>
              <a:sym typeface="+mn-lt"/>
            </a:endParaRPr>
          </a:p>
        </p:txBody>
      </p:sp>
      <p:sp>
        <p:nvSpPr>
          <p:cNvPr id="10" name="矩形 9"/>
          <p:cNvSpPr/>
          <p:nvPr/>
        </p:nvSpPr>
        <p:spPr>
          <a:xfrm>
            <a:off x="2" y="827712"/>
            <a:ext cx="12191999" cy="1100783"/>
          </a:xfrm>
          <a:prstGeom prst="rect">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2" name="矩形 1"/>
          <p:cNvSpPr/>
          <p:nvPr/>
        </p:nvSpPr>
        <p:spPr>
          <a:xfrm>
            <a:off x="383190" y="959746"/>
            <a:ext cx="10947658" cy="577915"/>
          </a:xfrm>
          <a:prstGeom prst="rect">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2700000" scaled="1"/>
            <a:tileRect/>
          </a:gradFill>
        </p:spPr>
        <p:txBody>
          <a:bodyPr wrap="square">
            <a:spAutoFit/>
          </a:bodyPr>
          <a:lstStyle/>
          <a:p>
            <a:pPr>
              <a:lnSpc>
                <a:spcPct val="150000"/>
              </a:lnSpc>
            </a:pPr>
            <a:r>
              <a:rPr lang="zh-CN" altLang="en-US" sz="2400" dirty="0">
                <a:solidFill>
                  <a:schemeClr val="bg1"/>
                </a:solidFill>
                <a:sym typeface="+mn-ea"/>
              </a:rPr>
              <a:t>基于</a:t>
            </a:r>
            <a:r>
              <a:rPr lang="en-US" altLang="zh-CN" sz="2400" dirty="0" err="1">
                <a:solidFill>
                  <a:schemeClr val="bg1"/>
                </a:solidFill>
                <a:sym typeface="+mn-ea"/>
              </a:rPr>
              <a:t>Solidworks</a:t>
            </a:r>
            <a:r>
              <a:rPr lang="zh-CN" altLang="en-US" sz="2400" dirty="0">
                <a:solidFill>
                  <a:schemeClr val="bg1"/>
                </a:solidFill>
                <a:sym typeface="+mn-ea"/>
              </a:rPr>
              <a:t>、</a:t>
            </a:r>
            <a:r>
              <a:rPr lang="en-US" altLang="zh-CN" sz="2400" dirty="0" err="1">
                <a:solidFill>
                  <a:schemeClr val="bg1"/>
                </a:solidFill>
                <a:sym typeface="+mn-ea"/>
              </a:rPr>
              <a:t>Matlab</a:t>
            </a:r>
            <a:r>
              <a:rPr lang="zh-CN" altLang="en-US" sz="2400" dirty="0">
                <a:solidFill>
                  <a:schemeClr val="bg1"/>
                </a:solidFill>
                <a:sym typeface="+mn-ea"/>
              </a:rPr>
              <a:t>等软件，本次实验大致需要求解以下问题</a:t>
            </a:r>
            <a:endParaRPr lang="zh-CN" altLang="zh-CN" sz="2400" dirty="0">
              <a:solidFill>
                <a:schemeClr val="bg1"/>
              </a:solidFill>
              <a:sym typeface="+mn-ea"/>
            </a:endParaRPr>
          </a:p>
        </p:txBody>
      </p:sp>
      <p:sp>
        <p:nvSpPr>
          <p:cNvPr id="15" name="矩形: 圆角 8"/>
          <p:cNvSpPr/>
          <p:nvPr/>
        </p:nvSpPr>
        <p:spPr>
          <a:xfrm>
            <a:off x="737870" y="2158365"/>
            <a:ext cx="10975340" cy="400304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cs typeface="+mn-ea"/>
              <a:sym typeface="+mn-lt"/>
            </a:endParaRPr>
          </a:p>
        </p:txBody>
      </p:sp>
      <p:sp>
        <p:nvSpPr>
          <p:cNvPr id="3" name="文本框 2"/>
          <p:cNvSpPr txBox="1"/>
          <p:nvPr/>
        </p:nvSpPr>
        <p:spPr>
          <a:xfrm>
            <a:off x="929560" y="2981419"/>
            <a:ext cx="10222533" cy="2193742"/>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400" dirty="0">
                <a:cs typeface="+mn-ea"/>
                <a:sym typeface="+mn-lt"/>
              </a:rPr>
              <a:t>利用已知动力学参数，通过</a:t>
            </a:r>
            <a:r>
              <a:rPr lang="zh-CN" altLang="en-US" sz="2400" dirty="0">
                <a:solidFill>
                  <a:srgbClr val="FF0000"/>
                </a:solidFill>
                <a:cs typeface="+mn-ea"/>
                <a:sym typeface="+mn-lt"/>
              </a:rPr>
              <a:t>牛顿</a:t>
            </a:r>
            <a:r>
              <a:rPr lang="en-US" altLang="zh-CN" sz="2400" dirty="0">
                <a:solidFill>
                  <a:srgbClr val="FF0000"/>
                </a:solidFill>
                <a:cs typeface="+mn-ea"/>
                <a:sym typeface="+mn-lt"/>
              </a:rPr>
              <a:t>-</a:t>
            </a:r>
            <a:r>
              <a:rPr lang="zh-CN" altLang="en-US" sz="2400" dirty="0">
                <a:solidFill>
                  <a:srgbClr val="FF0000"/>
                </a:solidFill>
                <a:cs typeface="+mn-ea"/>
                <a:sym typeface="+mn-lt"/>
              </a:rPr>
              <a:t>欧拉方法求解</a:t>
            </a:r>
            <a:r>
              <a:rPr lang="zh-CN" altLang="en-US" sz="2400" dirty="0">
                <a:cs typeface="+mn-ea"/>
                <a:sym typeface="+mn-lt"/>
              </a:rPr>
              <a:t>机械臂的逆动力学模型</a:t>
            </a:r>
            <a:endParaRPr lang="en-US" altLang="zh-CN" sz="2400" dirty="0">
              <a:solidFill>
                <a:srgbClr val="FF0000"/>
              </a:solidFill>
              <a:cs typeface="+mn-ea"/>
              <a:sym typeface="+mn-lt"/>
            </a:endParaRPr>
          </a:p>
          <a:p>
            <a:pPr marL="342900" indent="-342900">
              <a:lnSpc>
                <a:spcPct val="200000"/>
              </a:lnSpc>
              <a:buFont typeface="Arial" panose="020B0604020202020204" pitchFamily="34" charset="0"/>
              <a:buChar char="•"/>
            </a:pPr>
            <a:r>
              <a:rPr lang="zh-CN" altLang="en-US" sz="2400" dirty="0">
                <a:cs typeface="+mn-ea"/>
                <a:sym typeface="+mn-lt"/>
              </a:rPr>
              <a:t>利用上述模型实现机械臂的</a:t>
            </a:r>
            <a:r>
              <a:rPr lang="zh-CN" altLang="en-US" sz="2400" dirty="0">
                <a:solidFill>
                  <a:srgbClr val="FF0000"/>
                </a:solidFill>
                <a:cs typeface="+mn-ea"/>
                <a:sym typeface="+mn-lt"/>
              </a:rPr>
              <a:t>反馈线性化控制</a:t>
            </a:r>
            <a:endParaRPr lang="en-US" altLang="zh-CN" sz="2400" dirty="0">
              <a:cs typeface="+mn-ea"/>
              <a:sym typeface="+mn-lt"/>
            </a:endParaRPr>
          </a:p>
          <a:p>
            <a:pPr marL="342900" indent="-342900">
              <a:lnSpc>
                <a:spcPct val="200000"/>
              </a:lnSpc>
              <a:buFont typeface="Arial" panose="020B0604020202020204" pitchFamily="34" charset="0"/>
              <a:buChar char="•"/>
            </a:pPr>
            <a:r>
              <a:rPr lang="zh-CN" altLang="en-US" sz="2400" dirty="0">
                <a:cs typeface="+mn-ea"/>
                <a:sym typeface="+mn-lt"/>
              </a:rPr>
              <a:t>通过</a:t>
            </a:r>
            <a:r>
              <a:rPr lang="zh-CN" altLang="en-US" sz="2400" dirty="0">
                <a:solidFill>
                  <a:srgbClr val="FF0000"/>
                </a:solidFill>
                <a:cs typeface="+mn-ea"/>
                <a:sym typeface="+mn-lt"/>
              </a:rPr>
              <a:t>力输入</a:t>
            </a:r>
            <a:r>
              <a:rPr lang="zh-CN" altLang="en-US" sz="2400" dirty="0">
                <a:cs typeface="+mn-ea"/>
                <a:sym typeface="+mn-lt"/>
              </a:rPr>
              <a:t>实现运动学仿真的轨迹</a:t>
            </a:r>
          </a:p>
        </p:txBody>
      </p:sp>
      <p:sp>
        <p:nvSpPr>
          <p:cNvPr id="17" name="灯片编号占位符 16"/>
          <p:cNvSpPr>
            <a:spLocks noGrp="1"/>
          </p:cNvSpPr>
          <p:nvPr>
            <p:ph type="sldNum" sz="quarter" idx="10"/>
          </p:nvPr>
        </p:nvSpPr>
        <p:spPr/>
        <p:txBody>
          <a:bodyPr/>
          <a:lstStyle/>
          <a:p>
            <a:fld id="{6C53781C-E1F6-4315-A39D-61273F2E0596}" type="slidenum">
              <a:rPr lang="zh-CN" altLang="en-US" smtClean="0">
                <a:cs typeface="+mn-ea"/>
                <a:sym typeface="+mn-lt"/>
              </a:rPr>
              <a:t>23</a:t>
            </a:fld>
            <a:endParaRPr lang="zh-CN" altLang="en-US" dirty="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14C9E8-8862-6898-1373-155787E4F13D}"/>
              </a:ext>
            </a:extLst>
          </p:cNvPr>
          <p:cNvSpPr>
            <a:spLocks noGrp="1"/>
          </p:cNvSpPr>
          <p:nvPr>
            <p:ph type="sldNum" sz="quarter" idx="10"/>
          </p:nvPr>
        </p:nvSpPr>
        <p:spPr/>
        <p:txBody>
          <a:bodyPr/>
          <a:lstStyle/>
          <a:p>
            <a:fld id="{6C53781C-E1F6-4315-A39D-61273F2E0596}" type="slidenum">
              <a:rPr lang="zh-CN" altLang="en-US" smtClean="0"/>
              <a:t>24</a:t>
            </a:fld>
            <a:endParaRPr lang="zh-CN" altLang="en-US" dirty="0"/>
          </a:p>
        </p:txBody>
      </p:sp>
      <p:sp>
        <p:nvSpPr>
          <p:cNvPr id="3" name="文本占位符 2">
            <a:extLst>
              <a:ext uri="{FF2B5EF4-FFF2-40B4-BE49-F238E27FC236}">
                <a16:creationId xmlns:a16="http://schemas.microsoft.com/office/drawing/2014/main" id="{967F22BB-4B94-65E0-1F1B-CF47349BD1B0}"/>
              </a:ext>
            </a:extLst>
          </p:cNvPr>
          <p:cNvSpPr>
            <a:spLocks noGrp="1"/>
          </p:cNvSpPr>
          <p:nvPr>
            <p:ph type="body" sz="quarter" idx="11"/>
          </p:nvPr>
        </p:nvSpPr>
        <p:spPr/>
        <p:txBody>
          <a:bodyPr/>
          <a:lstStyle/>
          <a:p>
            <a:r>
              <a:rPr lang="zh-CN" altLang="en-US" dirty="0">
                <a:cs typeface="+mn-ea"/>
                <a:sym typeface="+mn-lt"/>
              </a:rPr>
              <a:t>逆动力学模型求解</a:t>
            </a:r>
            <a:endParaRPr lang="zh-CN" altLang="zh-CN" dirty="0">
              <a:cs typeface="+mn-ea"/>
              <a:sym typeface="+mn-lt"/>
            </a:endParaRPr>
          </a:p>
        </p:txBody>
      </p:sp>
      <p:sp>
        <p:nvSpPr>
          <p:cNvPr id="4" name="文本占位符 3">
            <a:extLst>
              <a:ext uri="{FF2B5EF4-FFF2-40B4-BE49-F238E27FC236}">
                <a16:creationId xmlns:a16="http://schemas.microsoft.com/office/drawing/2014/main" id="{E920A09E-B6B6-A816-96C5-ED01941B3214}"/>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4FF27741-1D9F-961E-7254-CCE545AE5B24}"/>
              </a:ext>
            </a:extLst>
          </p:cNvPr>
          <p:cNvSpPr>
            <a:spLocks noGrp="1"/>
          </p:cNvSpPr>
          <p:nvPr>
            <p:ph type="body" sz="quarter" idx="13"/>
          </p:nvPr>
        </p:nvSpPr>
        <p:spPr/>
        <p:txBody>
          <a:bodyPr/>
          <a:lstStyle/>
          <a:p>
            <a:endParaRPr lang="zh-CN" altLang="en-US"/>
          </a:p>
        </p:txBody>
      </p:sp>
      <p:sp>
        <p:nvSpPr>
          <p:cNvPr id="7" name="文本框 6">
            <a:extLst>
              <a:ext uri="{FF2B5EF4-FFF2-40B4-BE49-F238E27FC236}">
                <a16:creationId xmlns:a16="http://schemas.microsoft.com/office/drawing/2014/main" id="{82496165-E36C-E96B-292E-20608114E022}"/>
              </a:ext>
            </a:extLst>
          </p:cNvPr>
          <p:cNvSpPr txBox="1"/>
          <p:nvPr/>
        </p:nvSpPr>
        <p:spPr>
          <a:xfrm>
            <a:off x="403412" y="923365"/>
            <a:ext cx="11241741"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t>基于牛顿</a:t>
            </a:r>
            <a:r>
              <a:rPr lang="en-US" altLang="zh-CN" sz="2000" dirty="0"/>
              <a:t>-</a:t>
            </a:r>
            <a:r>
              <a:rPr lang="zh-CN" altLang="en-US" sz="2000" dirty="0"/>
              <a:t>欧拉方法，将机械臂的逆动力学模型编写为可以带入</a:t>
            </a:r>
            <a:r>
              <a:rPr lang="en-US" altLang="zh-CN" sz="2000" dirty="0"/>
              <a:t>Simulink</a:t>
            </a:r>
            <a:r>
              <a:rPr lang="zh-CN" altLang="en-US" sz="2000" dirty="0"/>
              <a:t>中进行运算的模块</a:t>
            </a:r>
          </a:p>
        </p:txBody>
      </p:sp>
      <p:pic>
        <p:nvPicPr>
          <p:cNvPr id="9" name="图片 8">
            <a:extLst>
              <a:ext uri="{FF2B5EF4-FFF2-40B4-BE49-F238E27FC236}">
                <a16:creationId xmlns:a16="http://schemas.microsoft.com/office/drawing/2014/main" id="{A13BCACC-869B-0C2D-01E0-B6CEE234AEE3}"/>
              </a:ext>
            </a:extLst>
          </p:cNvPr>
          <p:cNvPicPr>
            <a:picLocks noChangeAspect="1"/>
          </p:cNvPicPr>
          <p:nvPr/>
        </p:nvPicPr>
        <p:blipFill>
          <a:blip r:embed="rId2"/>
          <a:stretch>
            <a:fillRect/>
          </a:stretch>
        </p:blipFill>
        <p:spPr>
          <a:xfrm>
            <a:off x="403412" y="1388549"/>
            <a:ext cx="5915025" cy="2771775"/>
          </a:xfrm>
          <a:prstGeom prst="rect">
            <a:avLst/>
          </a:prstGeom>
        </p:spPr>
      </p:pic>
      <p:pic>
        <p:nvPicPr>
          <p:cNvPr id="11" name="图片 10">
            <a:extLst>
              <a:ext uri="{FF2B5EF4-FFF2-40B4-BE49-F238E27FC236}">
                <a16:creationId xmlns:a16="http://schemas.microsoft.com/office/drawing/2014/main" id="{DC9FC5C6-AC26-5D11-5C90-F915FE4122C5}"/>
              </a:ext>
            </a:extLst>
          </p:cNvPr>
          <p:cNvPicPr>
            <a:picLocks noChangeAspect="1"/>
          </p:cNvPicPr>
          <p:nvPr/>
        </p:nvPicPr>
        <p:blipFill>
          <a:blip r:embed="rId3"/>
          <a:stretch>
            <a:fillRect/>
          </a:stretch>
        </p:blipFill>
        <p:spPr>
          <a:xfrm>
            <a:off x="405199" y="4807463"/>
            <a:ext cx="5915025" cy="1323975"/>
          </a:xfrm>
          <a:prstGeom prst="rect">
            <a:avLst/>
          </a:prstGeom>
        </p:spPr>
      </p:pic>
      <p:pic>
        <p:nvPicPr>
          <p:cNvPr id="13" name="图片 12">
            <a:extLst>
              <a:ext uri="{FF2B5EF4-FFF2-40B4-BE49-F238E27FC236}">
                <a16:creationId xmlns:a16="http://schemas.microsoft.com/office/drawing/2014/main" id="{F259BF31-7EF5-5118-2A67-9769DF388E95}"/>
              </a:ext>
            </a:extLst>
          </p:cNvPr>
          <p:cNvPicPr>
            <a:picLocks noChangeAspect="1"/>
          </p:cNvPicPr>
          <p:nvPr/>
        </p:nvPicPr>
        <p:blipFill rotWithShape="1">
          <a:blip r:embed="rId4"/>
          <a:srcRect r="12225"/>
          <a:stretch/>
        </p:blipFill>
        <p:spPr>
          <a:xfrm>
            <a:off x="6864612" y="2642137"/>
            <a:ext cx="4681929" cy="2657475"/>
          </a:xfrm>
          <a:prstGeom prst="rect">
            <a:avLst/>
          </a:prstGeom>
        </p:spPr>
      </p:pic>
    </p:spTree>
    <p:extLst>
      <p:ext uri="{BB962C8B-B14F-4D97-AF65-F5344CB8AC3E}">
        <p14:creationId xmlns:p14="http://schemas.microsoft.com/office/powerpoint/2010/main" val="3214650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4CCC98-7904-5126-5037-726523859758}"/>
              </a:ext>
            </a:extLst>
          </p:cNvPr>
          <p:cNvSpPr>
            <a:spLocks noGrp="1"/>
          </p:cNvSpPr>
          <p:nvPr>
            <p:ph type="sldNum" sz="quarter" idx="10"/>
          </p:nvPr>
        </p:nvSpPr>
        <p:spPr/>
        <p:txBody>
          <a:bodyPr/>
          <a:lstStyle/>
          <a:p>
            <a:fld id="{6C53781C-E1F6-4315-A39D-61273F2E0596}" type="slidenum">
              <a:rPr lang="zh-CN" altLang="en-US" smtClean="0"/>
              <a:t>25</a:t>
            </a:fld>
            <a:endParaRPr lang="zh-CN" altLang="en-US" dirty="0"/>
          </a:p>
        </p:txBody>
      </p:sp>
      <p:sp>
        <p:nvSpPr>
          <p:cNvPr id="3" name="文本占位符 2">
            <a:extLst>
              <a:ext uri="{FF2B5EF4-FFF2-40B4-BE49-F238E27FC236}">
                <a16:creationId xmlns:a16="http://schemas.microsoft.com/office/drawing/2014/main" id="{39424797-CC45-738D-6AA9-BA5805043463}"/>
              </a:ext>
            </a:extLst>
          </p:cNvPr>
          <p:cNvSpPr>
            <a:spLocks noGrp="1"/>
          </p:cNvSpPr>
          <p:nvPr>
            <p:ph type="body" sz="quarter" idx="11"/>
          </p:nvPr>
        </p:nvSpPr>
        <p:spPr/>
        <p:txBody>
          <a:bodyPr/>
          <a:lstStyle/>
          <a:p>
            <a:r>
              <a:rPr lang="zh-CN" altLang="en-US" dirty="0"/>
              <a:t>控制器设计</a:t>
            </a:r>
          </a:p>
        </p:txBody>
      </p:sp>
      <p:sp>
        <p:nvSpPr>
          <p:cNvPr id="4" name="文本占位符 3">
            <a:extLst>
              <a:ext uri="{FF2B5EF4-FFF2-40B4-BE49-F238E27FC236}">
                <a16:creationId xmlns:a16="http://schemas.microsoft.com/office/drawing/2014/main" id="{668E1A6E-31CA-5E88-1E6C-C24F8A2E1BFA}"/>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2F306F92-7A09-195D-6CC0-FAF1C18AEEF8}"/>
              </a:ext>
            </a:extLst>
          </p:cNvPr>
          <p:cNvSpPr>
            <a:spLocks noGrp="1"/>
          </p:cNvSpPr>
          <p:nvPr>
            <p:ph type="body" sz="quarter" idx="13"/>
          </p:nvPr>
        </p:nvSpPr>
        <p:spPr/>
        <p:txBody>
          <a:bodyPr/>
          <a:lstStyle/>
          <a:p>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45845C1-827D-AD59-7B6C-2E501B11D887}"/>
                  </a:ext>
                </a:extLst>
              </p:cNvPr>
              <p:cNvSpPr txBox="1"/>
              <p:nvPr/>
            </p:nvSpPr>
            <p:spPr>
              <a:xfrm>
                <a:off x="430306" y="887506"/>
                <a:ext cx="11322423" cy="565622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a:t>由标准拉格朗日方程可知，机械臂的动力学模型总可以写成如下形式：</a:t>
                </a:r>
                <a:endParaRPr lang="en-US" altLang="zh-CN" sz="2000" dirty="0"/>
              </a:p>
              <a:p>
                <a:pPr marL="342900" indent="-342900">
                  <a:lnSpc>
                    <a:spcPct val="150000"/>
                  </a:lnSpc>
                  <a:buFont typeface="Wingdings" panose="05000000000000000000" pitchFamily="2" charset="2"/>
                  <a:buChar char="Ø"/>
                </a:pPr>
                <a:endParaRPr lang="en-US" altLang="zh-CN" sz="2000" dirty="0"/>
              </a:p>
              <a:p>
                <a:pPr marL="342900" indent="-342900">
                  <a:lnSpc>
                    <a:spcPct val="150000"/>
                  </a:lnSpc>
                  <a:buFont typeface="Wingdings" panose="05000000000000000000" pitchFamily="2" charset="2"/>
                  <a:buChar char="Ø"/>
                </a:pPr>
                <a:endParaRPr lang="en-US" altLang="zh-CN" sz="2000" dirty="0"/>
              </a:p>
              <a:p>
                <a:pPr marL="342900" indent="-342900">
                  <a:lnSpc>
                    <a:spcPct val="150000"/>
                  </a:lnSpc>
                  <a:buFont typeface="Wingdings" panose="05000000000000000000" pitchFamily="2" charset="2"/>
                  <a:buChar char="Ø"/>
                </a:pPr>
                <a:r>
                  <a:rPr lang="zh-CN" altLang="en-US" sz="2000" dirty="0"/>
                  <a:t>其中，</a:t>
                </a:r>
                <a14:m>
                  <m:oMath xmlns:m="http://schemas.openxmlformats.org/officeDocument/2006/math">
                    <m:r>
                      <a:rPr lang="en-US" altLang="zh-CN" sz="2000" i="1" dirty="0" smtClean="0">
                        <a:latin typeface="Cambria Math" panose="02040503050406030204" pitchFamily="18" charset="0"/>
                      </a:rPr>
                      <m:t>𝑀</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𝑞</m:t>
                    </m:r>
                    <m:r>
                      <a:rPr lang="en-US" altLang="zh-CN" sz="2000" i="1" dirty="0" smtClean="0">
                        <a:latin typeface="Cambria Math" panose="02040503050406030204" pitchFamily="18" charset="0"/>
                      </a:rPr>
                      <m:t>)</m:t>
                    </m:r>
                  </m:oMath>
                </a14:m>
                <a:r>
                  <a:rPr lang="zh-CN" altLang="en-US" sz="2000" dirty="0"/>
                  <a:t>表示机械臂的质量矩阵，</a:t>
                </a:r>
                <a14:m>
                  <m:oMath xmlns:m="http://schemas.openxmlformats.org/officeDocument/2006/math">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𝑞</m:t>
                        </m:r>
                      </m:e>
                    </m:acc>
                    <m:r>
                      <a:rPr lang="en-US" altLang="zh-CN" sz="2000" b="0" i="1" smtClean="0">
                        <a:latin typeface="Cambria Math" panose="02040503050406030204" pitchFamily="18" charset="0"/>
                      </a:rPr>
                      <m:t>)</m:t>
                    </m:r>
                  </m:oMath>
                </a14:m>
                <a:r>
                  <a:rPr lang="zh-CN" altLang="en-US" sz="2000" dirty="0"/>
                  <a:t>表示机械臂的离心力与科氏力项，</a:t>
                </a:r>
                <a14:m>
                  <m:oMath xmlns:m="http://schemas.openxmlformats.org/officeDocument/2006/math">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oMath>
                </a14:m>
                <a:r>
                  <a:rPr lang="zh-CN" altLang="en-US" sz="2000" dirty="0"/>
                  <a:t>表示机械臂的刚度矩阵，</a:t>
                </a:r>
                <a14:m>
                  <m:oMath xmlns:m="http://schemas.openxmlformats.org/officeDocument/2006/math">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oMath>
                </a14:m>
                <a:r>
                  <a:rPr lang="zh-CN" altLang="en-US" sz="2000" dirty="0"/>
                  <a:t>表示机械臂所受的重力。</a:t>
                </a:r>
                <a:endParaRPr lang="en-US" altLang="zh-CN" sz="2000" dirty="0"/>
              </a:p>
              <a:p>
                <a:pPr marL="342900" indent="-342900">
                  <a:lnSpc>
                    <a:spcPct val="150000"/>
                  </a:lnSpc>
                  <a:buFont typeface="Wingdings" panose="05000000000000000000" pitchFamily="2" charset="2"/>
                  <a:buChar char="Ø"/>
                </a:pPr>
                <a:r>
                  <a:rPr lang="zh-CN" altLang="en-US" sz="2000" dirty="0"/>
                  <a:t>基于上述动力学方程，可以设计如下</a:t>
                </a:r>
                <a:r>
                  <a:rPr lang="en-US" altLang="zh-CN" sz="2000" dirty="0"/>
                  <a:t>PID</a:t>
                </a:r>
                <a:r>
                  <a:rPr lang="zh-CN" altLang="en-US" sz="2000" dirty="0"/>
                  <a:t>控制律：</a:t>
                </a:r>
                <a:endParaRPr lang="en-US" altLang="zh-CN" sz="2000" dirty="0"/>
              </a:p>
              <a:p>
                <a:pPr marL="342900" indent="-342900">
                  <a:lnSpc>
                    <a:spcPct val="150000"/>
                  </a:lnSpc>
                  <a:buFont typeface="Wingdings" panose="05000000000000000000" pitchFamily="2" charset="2"/>
                  <a:buChar char="Ø"/>
                </a:pPr>
                <a:endParaRPr lang="en-US" altLang="zh-CN" sz="2000" dirty="0"/>
              </a:p>
              <a:p>
                <a:pPr marL="342900" indent="-342900">
                  <a:lnSpc>
                    <a:spcPct val="150000"/>
                  </a:lnSpc>
                  <a:buFont typeface="Wingdings" panose="05000000000000000000" pitchFamily="2" charset="2"/>
                  <a:buChar char="Ø"/>
                </a:pPr>
                <a:endParaRPr lang="en-US" altLang="zh-CN" sz="2000" dirty="0"/>
              </a:p>
              <a:p>
                <a:pPr marL="342900" indent="-342900">
                  <a:lnSpc>
                    <a:spcPct val="150000"/>
                  </a:lnSpc>
                  <a:buFont typeface="Wingdings" panose="05000000000000000000" pitchFamily="2" charset="2"/>
                  <a:buChar char="Ø"/>
                </a:pPr>
                <a:r>
                  <a:rPr lang="zh-CN" altLang="en-US" sz="2000" dirty="0"/>
                  <a:t>代入拉格朗日方程，可得                                                     ，因此，总可以设计合适的</a:t>
                </a:r>
                <a:r>
                  <a:rPr lang="en-US" altLang="zh-CN" sz="2000" dirty="0" err="1"/>
                  <a:t>Kd</a:t>
                </a:r>
                <a:r>
                  <a:rPr lang="zh-CN" altLang="en-US" sz="2000" dirty="0"/>
                  <a:t>与</a:t>
                </a:r>
                <a:r>
                  <a:rPr lang="en-US" altLang="zh-CN" sz="2000" dirty="0" err="1"/>
                  <a:t>Kp</a:t>
                </a:r>
                <a:r>
                  <a:rPr lang="zh-CN" altLang="en-US" sz="2000" dirty="0"/>
                  <a:t>，使得机械臂构型通过</a:t>
                </a:r>
                <a:r>
                  <a:rPr lang="en-US" altLang="zh-CN" sz="2000" dirty="0"/>
                  <a:t>PID</a:t>
                </a:r>
                <a:r>
                  <a:rPr lang="zh-CN" altLang="en-US" sz="2000" dirty="0"/>
                  <a:t>控制最终收敛到预设构型。</a:t>
                </a:r>
                <a:endParaRPr lang="en-US" altLang="zh-CN" sz="2000" dirty="0"/>
              </a:p>
              <a:p>
                <a:pPr marL="342900" indent="-342900">
                  <a:lnSpc>
                    <a:spcPct val="150000"/>
                  </a:lnSpc>
                  <a:buFont typeface="Wingdings" panose="05000000000000000000" pitchFamily="2" charset="2"/>
                  <a:buChar char="Ø"/>
                </a:pPr>
                <a:endParaRPr lang="en-US" altLang="zh-CN" sz="2000" dirty="0"/>
              </a:p>
              <a:p>
                <a:pPr marL="342900" indent="-342900">
                  <a:lnSpc>
                    <a:spcPct val="150000"/>
                  </a:lnSpc>
                  <a:buFont typeface="Wingdings" panose="05000000000000000000" pitchFamily="2" charset="2"/>
                  <a:buChar char="Ø"/>
                </a:pPr>
                <a:endParaRPr lang="zh-CN" altLang="en-US" sz="2400" dirty="0"/>
              </a:p>
            </p:txBody>
          </p:sp>
        </mc:Choice>
        <mc:Fallback xmlns="">
          <p:sp>
            <p:nvSpPr>
              <p:cNvPr id="7" name="文本框 6">
                <a:extLst>
                  <a:ext uri="{FF2B5EF4-FFF2-40B4-BE49-F238E27FC236}">
                    <a16:creationId xmlns:a16="http://schemas.microsoft.com/office/drawing/2014/main" id="{045845C1-827D-AD59-7B6C-2E501B11D887}"/>
                  </a:ext>
                </a:extLst>
              </p:cNvPr>
              <p:cNvSpPr txBox="1">
                <a:spLocks noRot="1" noChangeAspect="1" noMove="1" noResize="1" noEditPoints="1" noAdjustHandles="1" noChangeArrowheads="1" noChangeShapeType="1" noTextEdit="1"/>
              </p:cNvSpPr>
              <p:nvPr/>
            </p:nvSpPr>
            <p:spPr>
              <a:xfrm>
                <a:off x="430306" y="887506"/>
                <a:ext cx="11322423" cy="5656228"/>
              </a:xfrm>
              <a:prstGeom prst="rect">
                <a:avLst/>
              </a:prstGeom>
              <a:blipFill>
                <a:blip r:embed="rId2"/>
                <a:stretch>
                  <a:fillRect l="-485" r="-323"/>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BBE6B05-92FD-3C4A-E643-326C40467C1A}"/>
              </a:ext>
            </a:extLst>
          </p:cNvPr>
          <p:cNvPicPr>
            <a:picLocks noChangeAspect="1"/>
          </p:cNvPicPr>
          <p:nvPr/>
        </p:nvPicPr>
        <p:blipFill>
          <a:blip r:embed="rId3"/>
          <a:stretch>
            <a:fillRect/>
          </a:stretch>
        </p:blipFill>
        <p:spPr>
          <a:xfrm>
            <a:off x="2722188" y="1627142"/>
            <a:ext cx="5981240" cy="553010"/>
          </a:xfrm>
          <a:prstGeom prst="rect">
            <a:avLst/>
          </a:prstGeom>
        </p:spPr>
      </p:pic>
      <p:pic>
        <p:nvPicPr>
          <p:cNvPr id="15" name="图片 14">
            <a:extLst>
              <a:ext uri="{FF2B5EF4-FFF2-40B4-BE49-F238E27FC236}">
                <a16:creationId xmlns:a16="http://schemas.microsoft.com/office/drawing/2014/main" id="{60E8D981-D428-01BB-D114-221D9BB7B253}"/>
              </a:ext>
            </a:extLst>
          </p:cNvPr>
          <p:cNvPicPr>
            <a:picLocks noChangeAspect="1"/>
          </p:cNvPicPr>
          <p:nvPr/>
        </p:nvPicPr>
        <p:blipFill>
          <a:blip r:embed="rId4"/>
          <a:stretch>
            <a:fillRect/>
          </a:stretch>
        </p:blipFill>
        <p:spPr>
          <a:xfrm>
            <a:off x="1102138" y="3847276"/>
            <a:ext cx="9978758" cy="553010"/>
          </a:xfrm>
          <a:prstGeom prst="rect">
            <a:avLst/>
          </a:prstGeom>
        </p:spPr>
      </p:pic>
      <p:pic>
        <p:nvPicPr>
          <p:cNvPr id="19" name="图片 18">
            <a:extLst>
              <a:ext uri="{FF2B5EF4-FFF2-40B4-BE49-F238E27FC236}">
                <a16:creationId xmlns:a16="http://schemas.microsoft.com/office/drawing/2014/main" id="{85A97F6B-B8D5-544A-9CF3-7A93589A7978}"/>
              </a:ext>
            </a:extLst>
          </p:cNvPr>
          <p:cNvPicPr>
            <a:picLocks noChangeAspect="1"/>
          </p:cNvPicPr>
          <p:nvPr/>
        </p:nvPicPr>
        <p:blipFill>
          <a:blip r:embed="rId5"/>
          <a:stretch>
            <a:fillRect/>
          </a:stretch>
        </p:blipFill>
        <p:spPr>
          <a:xfrm>
            <a:off x="3766577" y="4627006"/>
            <a:ext cx="4067175" cy="428625"/>
          </a:xfrm>
          <a:prstGeom prst="rect">
            <a:avLst/>
          </a:prstGeom>
        </p:spPr>
      </p:pic>
    </p:spTree>
    <p:extLst>
      <p:ext uri="{BB962C8B-B14F-4D97-AF65-F5344CB8AC3E}">
        <p14:creationId xmlns:p14="http://schemas.microsoft.com/office/powerpoint/2010/main" val="2143190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98E5CE-E29A-2010-0BDC-C9255CC5BB97}"/>
              </a:ext>
            </a:extLst>
          </p:cNvPr>
          <p:cNvSpPr>
            <a:spLocks noGrp="1"/>
          </p:cNvSpPr>
          <p:nvPr>
            <p:ph type="sldNum" sz="quarter" idx="10"/>
          </p:nvPr>
        </p:nvSpPr>
        <p:spPr/>
        <p:txBody>
          <a:bodyPr/>
          <a:lstStyle/>
          <a:p>
            <a:fld id="{6C53781C-E1F6-4315-A39D-61273F2E0596}" type="slidenum">
              <a:rPr lang="zh-CN" altLang="en-US" smtClean="0"/>
              <a:t>26</a:t>
            </a:fld>
            <a:endParaRPr lang="zh-CN" altLang="en-US" dirty="0"/>
          </a:p>
        </p:txBody>
      </p:sp>
      <p:sp>
        <p:nvSpPr>
          <p:cNvPr id="3" name="文本占位符 2">
            <a:extLst>
              <a:ext uri="{FF2B5EF4-FFF2-40B4-BE49-F238E27FC236}">
                <a16:creationId xmlns:a16="http://schemas.microsoft.com/office/drawing/2014/main" id="{4B420C90-D406-631E-B771-1B45FD404A8E}"/>
              </a:ext>
            </a:extLst>
          </p:cNvPr>
          <p:cNvSpPr>
            <a:spLocks noGrp="1"/>
          </p:cNvSpPr>
          <p:nvPr>
            <p:ph type="body" sz="quarter" idx="11"/>
          </p:nvPr>
        </p:nvSpPr>
        <p:spPr/>
        <p:txBody>
          <a:bodyPr/>
          <a:lstStyle/>
          <a:p>
            <a:r>
              <a:rPr lang="zh-CN" altLang="en-US" dirty="0"/>
              <a:t>控制系统框图</a:t>
            </a:r>
          </a:p>
        </p:txBody>
      </p:sp>
      <p:sp>
        <p:nvSpPr>
          <p:cNvPr id="4" name="文本占位符 3">
            <a:extLst>
              <a:ext uri="{FF2B5EF4-FFF2-40B4-BE49-F238E27FC236}">
                <a16:creationId xmlns:a16="http://schemas.microsoft.com/office/drawing/2014/main" id="{F4B43317-6AF3-9D1C-59BB-D186F8C07622}"/>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42A9CC8C-F6C8-87B3-4F75-7EC11F2F6752}"/>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298E27DA-1EE4-F0AE-0A9F-500E82DAE4B8}"/>
              </a:ext>
            </a:extLst>
          </p:cNvPr>
          <p:cNvSpPr/>
          <p:nvPr/>
        </p:nvSpPr>
        <p:spPr>
          <a:xfrm>
            <a:off x="1431022" y="2115134"/>
            <a:ext cx="1927412" cy="950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Inversed Dynamics</a:t>
            </a:r>
            <a:endParaRPr lang="zh-CN" altLang="en-US" dirty="0"/>
          </a:p>
        </p:txBody>
      </p:sp>
      <p:sp>
        <p:nvSpPr>
          <p:cNvPr id="8" name="矩形: 圆角 7">
            <a:extLst>
              <a:ext uri="{FF2B5EF4-FFF2-40B4-BE49-F238E27FC236}">
                <a16:creationId xmlns:a16="http://schemas.microsoft.com/office/drawing/2014/main" id="{D8E810F7-DC6C-3193-37E3-58F35137644F}"/>
              </a:ext>
            </a:extLst>
          </p:cNvPr>
          <p:cNvSpPr/>
          <p:nvPr/>
        </p:nvSpPr>
        <p:spPr>
          <a:xfrm>
            <a:off x="1431022" y="3483908"/>
            <a:ext cx="1927412" cy="950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PID Controller</a:t>
            </a:r>
            <a:endParaRPr lang="zh-CN" altLang="en-US" dirty="0"/>
          </a:p>
        </p:txBody>
      </p:sp>
      <p:sp>
        <p:nvSpPr>
          <p:cNvPr id="9" name="矩形: 圆角 8">
            <a:extLst>
              <a:ext uri="{FF2B5EF4-FFF2-40B4-BE49-F238E27FC236}">
                <a16:creationId xmlns:a16="http://schemas.microsoft.com/office/drawing/2014/main" id="{AA12A997-A93D-44E8-5600-75EC740AE7DF}"/>
              </a:ext>
            </a:extLst>
          </p:cNvPr>
          <p:cNvSpPr/>
          <p:nvPr/>
        </p:nvSpPr>
        <p:spPr>
          <a:xfrm>
            <a:off x="6470165" y="1528483"/>
            <a:ext cx="1927412" cy="3334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UR5 Simulink robot</a:t>
            </a:r>
            <a:endParaRPr lang="zh-CN" altLang="en-US" dirty="0"/>
          </a:p>
        </p:txBody>
      </p:sp>
      <p:sp>
        <p:nvSpPr>
          <p:cNvPr id="10" name="椭圆 9">
            <a:extLst>
              <a:ext uri="{FF2B5EF4-FFF2-40B4-BE49-F238E27FC236}">
                <a16:creationId xmlns:a16="http://schemas.microsoft.com/office/drawing/2014/main" id="{68E37273-F824-0D25-8884-D4447D009A34}"/>
              </a:ext>
            </a:extLst>
          </p:cNvPr>
          <p:cNvSpPr/>
          <p:nvPr/>
        </p:nvSpPr>
        <p:spPr>
          <a:xfrm>
            <a:off x="4418399" y="2774577"/>
            <a:ext cx="842682" cy="842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908E44F4-D2EB-26C6-84DD-5971F17225DA}"/>
              </a:ext>
            </a:extLst>
          </p:cNvPr>
          <p:cNvGrpSpPr/>
          <p:nvPr/>
        </p:nvGrpSpPr>
        <p:grpSpPr>
          <a:xfrm>
            <a:off x="3358434" y="2438400"/>
            <a:ext cx="1481306" cy="336177"/>
            <a:chOff x="3358434" y="2438400"/>
            <a:chExt cx="1481306" cy="336177"/>
          </a:xfrm>
        </p:grpSpPr>
        <p:cxnSp>
          <p:nvCxnSpPr>
            <p:cNvPr id="12" name="直接连接符 11">
              <a:extLst>
                <a:ext uri="{FF2B5EF4-FFF2-40B4-BE49-F238E27FC236}">
                  <a16:creationId xmlns:a16="http://schemas.microsoft.com/office/drawing/2014/main" id="{ABFD7BF4-79BF-B3DA-DE42-1E2A39811128}"/>
                </a:ext>
              </a:extLst>
            </p:cNvPr>
            <p:cNvCxnSpPr>
              <a:cxnSpLocks/>
            </p:cNvCxnSpPr>
            <p:nvPr/>
          </p:nvCxnSpPr>
          <p:spPr>
            <a:xfrm>
              <a:off x="3358434" y="2438400"/>
              <a:ext cx="14813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7D826FC-61DA-41D1-EF61-BEEDF294D13D}"/>
                </a:ext>
              </a:extLst>
            </p:cNvPr>
            <p:cNvCxnSpPr>
              <a:cxnSpLocks/>
              <a:endCxn id="10" idx="0"/>
            </p:cNvCxnSpPr>
            <p:nvPr/>
          </p:nvCxnSpPr>
          <p:spPr>
            <a:xfrm>
              <a:off x="4839740" y="2438400"/>
              <a:ext cx="0" cy="3361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8B5605A0-D012-825E-A886-4C9AC29E0249}"/>
              </a:ext>
            </a:extLst>
          </p:cNvPr>
          <p:cNvGrpSpPr/>
          <p:nvPr/>
        </p:nvGrpSpPr>
        <p:grpSpPr>
          <a:xfrm flipV="1">
            <a:off x="3358434" y="3639671"/>
            <a:ext cx="1481306" cy="519953"/>
            <a:chOff x="3358434" y="2438400"/>
            <a:chExt cx="1481306" cy="336177"/>
          </a:xfrm>
        </p:grpSpPr>
        <p:cxnSp>
          <p:nvCxnSpPr>
            <p:cNvPr id="20" name="直接连接符 19">
              <a:extLst>
                <a:ext uri="{FF2B5EF4-FFF2-40B4-BE49-F238E27FC236}">
                  <a16:creationId xmlns:a16="http://schemas.microsoft.com/office/drawing/2014/main" id="{60F4F363-3267-76B0-C0F5-E5C17F646047}"/>
                </a:ext>
              </a:extLst>
            </p:cNvPr>
            <p:cNvCxnSpPr>
              <a:cxnSpLocks/>
            </p:cNvCxnSpPr>
            <p:nvPr/>
          </p:nvCxnSpPr>
          <p:spPr>
            <a:xfrm>
              <a:off x="3358434" y="2438400"/>
              <a:ext cx="14813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D9D3752-F7AD-3AEE-CB07-8A24D2B14A5B}"/>
                </a:ext>
              </a:extLst>
            </p:cNvPr>
            <p:cNvCxnSpPr>
              <a:cxnSpLocks/>
            </p:cNvCxnSpPr>
            <p:nvPr/>
          </p:nvCxnSpPr>
          <p:spPr>
            <a:xfrm>
              <a:off x="4839740" y="2438400"/>
              <a:ext cx="0" cy="3361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7457C5A1-2B95-D639-EEC5-9E6EAF808353}"/>
              </a:ext>
            </a:extLst>
          </p:cNvPr>
          <p:cNvSpPr txBox="1"/>
          <p:nvPr/>
        </p:nvSpPr>
        <p:spPr>
          <a:xfrm>
            <a:off x="4667333" y="2741421"/>
            <a:ext cx="321525" cy="369332"/>
          </a:xfrm>
          <a:prstGeom prst="rect">
            <a:avLst/>
          </a:prstGeom>
          <a:noFill/>
        </p:spPr>
        <p:txBody>
          <a:bodyPr wrap="square" rtlCol="0">
            <a:spAutoFit/>
          </a:bodyPr>
          <a:lstStyle/>
          <a:p>
            <a:r>
              <a:rPr lang="en-US" altLang="zh-CN" dirty="0">
                <a:solidFill>
                  <a:schemeClr val="bg1"/>
                </a:solidFill>
              </a:rPr>
              <a:t>+</a:t>
            </a:r>
            <a:endParaRPr lang="zh-CN" altLang="en-US" dirty="0">
              <a:solidFill>
                <a:schemeClr val="bg1"/>
              </a:solidFill>
            </a:endParaRPr>
          </a:p>
        </p:txBody>
      </p:sp>
      <p:sp>
        <p:nvSpPr>
          <p:cNvPr id="23" name="文本框 22">
            <a:extLst>
              <a:ext uri="{FF2B5EF4-FFF2-40B4-BE49-F238E27FC236}">
                <a16:creationId xmlns:a16="http://schemas.microsoft.com/office/drawing/2014/main" id="{0D6B234A-D5FE-8B3B-B535-EA8BAAE6D13D}"/>
              </a:ext>
            </a:extLst>
          </p:cNvPr>
          <p:cNvSpPr txBox="1"/>
          <p:nvPr/>
        </p:nvSpPr>
        <p:spPr>
          <a:xfrm>
            <a:off x="4667333" y="3299242"/>
            <a:ext cx="321525" cy="369332"/>
          </a:xfrm>
          <a:prstGeom prst="rect">
            <a:avLst/>
          </a:prstGeom>
          <a:noFill/>
        </p:spPr>
        <p:txBody>
          <a:bodyPr wrap="square" rtlCol="0">
            <a:spAutoFit/>
          </a:bodyPr>
          <a:lstStyle/>
          <a:p>
            <a:r>
              <a:rPr lang="en-US" altLang="zh-CN" dirty="0">
                <a:solidFill>
                  <a:schemeClr val="bg1"/>
                </a:solidFill>
              </a:rPr>
              <a:t>+</a:t>
            </a:r>
            <a:endParaRPr lang="zh-CN" altLang="en-US" dirty="0">
              <a:solidFill>
                <a:schemeClr val="bg1"/>
              </a:solidFill>
            </a:endParaRPr>
          </a:p>
        </p:txBody>
      </p:sp>
      <p:cxnSp>
        <p:nvCxnSpPr>
          <p:cNvPr id="25" name="直接箭头连接符 24">
            <a:extLst>
              <a:ext uri="{FF2B5EF4-FFF2-40B4-BE49-F238E27FC236}">
                <a16:creationId xmlns:a16="http://schemas.microsoft.com/office/drawing/2014/main" id="{2C3F3B51-05B3-9CE2-57A4-900CD716FAA9}"/>
              </a:ext>
            </a:extLst>
          </p:cNvPr>
          <p:cNvCxnSpPr>
            <a:stCxn id="10" idx="6"/>
            <a:endCxn id="9" idx="1"/>
          </p:cNvCxnSpPr>
          <p:nvPr/>
        </p:nvCxnSpPr>
        <p:spPr>
          <a:xfrm>
            <a:off x="5261081" y="3195918"/>
            <a:ext cx="12090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283C3A6B-3562-379A-681C-A834CE055557}"/>
              </a:ext>
            </a:extLst>
          </p:cNvPr>
          <p:cNvGrpSpPr/>
          <p:nvPr/>
        </p:nvGrpSpPr>
        <p:grpSpPr>
          <a:xfrm>
            <a:off x="627529" y="2590263"/>
            <a:ext cx="9484659" cy="3469878"/>
            <a:chOff x="627529" y="2590263"/>
            <a:chExt cx="9484659" cy="3469878"/>
          </a:xfrm>
        </p:grpSpPr>
        <p:cxnSp>
          <p:nvCxnSpPr>
            <p:cNvPr id="28" name="直接连接符 27">
              <a:extLst>
                <a:ext uri="{FF2B5EF4-FFF2-40B4-BE49-F238E27FC236}">
                  <a16:creationId xmlns:a16="http://schemas.microsoft.com/office/drawing/2014/main" id="{0938C836-C47D-BBC6-5B3E-730A70FC3CCB}"/>
                </a:ext>
              </a:extLst>
            </p:cNvPr>
            <p:cNvCxnSpPr>
              <a:stCxn id="9" idx="3"/>
            </p:cNvCxnSpPr>
            <p:nvPr/>
          </p:nvCxnSpPr>
          <p:spPr>
            <a:xfrm>
              <a:off x="8397577" y="3195918"/>
              <a:ext cx="171461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FAD15AF-C64F-DFCB-0EE3-986D383F64D6}"/>
                </a:ext>
              </a:extLst>
            </p:cNvPr>
            <p:cNvCxnSpPr/>
            <p:nvPr/>
          </p:nvCxnSpPr>
          <p:spPr>
            <a:xfrm>
              <a:off x="10112188" y="3195918"/>
              <a:ext cx="0" cy="28642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D0A200A-55B3-BB2E-816B-67BAE40BF059}"/>
                </a:ext>
              </a:extLst>
            </p:cNvPr>
            <p:cNvCxnSpPr/>
            <p:nvPr/>
          </p:nvCxnSpPr>
          <p:spPr>
            <a:xfrm flipH="1">
              <a:off x="627529" y="6051176"/>
              <a:ext cx="948465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A236759-F351-8527-E299-2C923AB61B1F}"/>
                </a:ext>
              </a:extLst>
            </p:cNvPr>
            <p:cNvCxnSpPr/>
            <p:nvPr/>
          </p:nvCxnSpPr>
          <p:spPr>
            <a:xfrm flipV="1">
              <a:off x="636494" y="2590263"/>
              <a:ext cx="0" cy="3469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D900D6C-0722-50EF-9493-E1F41B40A0A9}"/>
                </a:ext>
              </a:extLst>
            </p:cNvPr>
            <p:cNvCxnSpPr>
              <a:endCxn id="7" idx="1"/>
            </p:cNvCxnSpPr>
            <p:nvPr/>
          </p:nvCxnSpPr>
          <p:spPr>
            <a:xfrm>
              <a:off x="627529" y="2590263"/>
              <a:ext cx="80349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0658A3E-7512-32A1-6010-8C6A825AA29D}"/>
                </a:ext>
              </a:extLst>
            </p:cNvPr>
            <p:cNvCxnSpPr>
              <a:endCxn id="8" idx="1"/>
            </p:cNvCxnSpPr>
            <p:nvPr/>
          </p:nvCxnSpPr>
          <p:spPr>
            <a:xfrm>
              <a:off x="627529" y="3959037"/>
              <a:ext cx="80349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43" name="直接箭头连接符 42">
            <a:extLst>
              <a:ext uri="{FF2B5EF4-FFF2-40B4-BE49-F238E27FC236}">
                <a16:creationId xmlns:a16="http://schemas.microsoft.com/office/drawing/2014/main" id="{1FAE54F6-1785-51A7-4EA2-01A3D31BA6C8}"/>
              </a:ext>
            </a:extLst>
          </p:cNvPr>
          <p:cNvCxnSpPr>
            <a:endCxn id="8" idx="2"/>
          </p:cNvCxnSpPr>
          <p:nvPr/>
        </p:nvCxnSpPr>
        <p:spPr>
          <a:xfrm flipV="1">
            <a:off x="2394728" y="4434167"/>
            <a:ext cx="0" cy="8729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3B7D4C8-01DC-628B-0532-1F2B18FD4A16}"/>
              </a:ext>
            </a:extLst>
          </p:cNvPr>
          <p:cNvSpPr txBox="1"/>
          <p:nvPr/>
        </p:nvSpPr>
        <p:spPr>
          <a:xfrm>
            <a:off x="788895" y="5338810"/>
            <a:ext cx="2877256" cy="369332"/>
          </a:xfrm>
          <a:prstGeom prst="rect">
            <a:avLst/>
          </a:prstGeom>
          <a:noFill/>
        </p:spPr>
        <p:txBody>
          <a:bodyPr wrap="square" rtlCol="0">
            <a:spAutoFit/>
          </a:bodyPr>
          <a:lstStyle/>
          <a:p>
            <a:pPr algn="ctr"/>
            <a:r>
              <a:rPr lang="zh-CN" altLang="en-US" dirty="0"/>
              <a:t>期望的</a:t>
            </a:r>
            <a:r>
              <a:rPr lang="en-US" altLang="zh-CN" dirty="0" err="1"/>
              <a:t>q,qd,qdd</a:t>
            </a:r>
            <a:r>
              <a:rPr lang="zh-CN" altLang="en-US" dirty="0"/>
              <a:t>时间序列</a:t>
            </a:r>
          </a:p>
        </p:txBody>
      </p:sp>
      <p:cxnSp>
        <p:nvCxnSpPr>
          <p:cNvPr id="46" name="直接箭头连接符 45">
            <a:extLst>
              <a:ext uri="{FF2B5EF4-FFF2-40B4-BE49-F238E27FC236}">
                <a16:creationId xmlns:a16="http://schemas.microsoft.com/office/drawing/2014/main" id="{5A8B79A9-1405-8748-EDA3-8155F8F91765}"/>
              </a:ext>
            </a:extLst>
          </p:cNvPr>
          <p:cNvCxnSpPr>
            <a:cxnSpLocks/>
            <a:endCxn id="44" idx="3"/>
          </p:cNvCxnSpPr>
          <p:nvPr/>
        </p:nvCxnSpPr>
        <p:spPr>
          <a:xfrm flipH="1" flipV="1">
            <a:off x="3666151" y="5523476"/>
            <a:ext cx="1322707" cy="49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C7D1B1F-C2AD-CBF3-97DD-D243A6D33FD4}"/>
              </a:ext>
            </a:extLst>
          </p:cNvPr>
          <p:cNvSpPr txBox="1"/>
          <p:nvPr/>
        </p:nvSpPr>
        <p:spPr>
          <a:xfrm>
            <a:off x="5096175" y="5329845"/>
            <a:ext cx="2736583" cy="369332"/>
          </a:xfrm>
          <a:prstGeom prst="rect">
            <a:avLst/>
          </a:prstGeom>
          <a:noFill/>
        </p:spPr>
        <p:txBody>
          <a:bodyPr wrap="square" rtlCol="0">
            <a:spAutoFit/>
          </a:bodyPr>
          <a:lstStyle/>
          <a:p>
            <a:pPr algn="ctr"/>
            <a:r>
              <a:rPr lang="zh-CN" altLang="en-US" dirty="0"/>
              <a:t>期望的</a:t>
            </a:r>
            <a:r>
              <a:rPr lang="en-US" altLang="zh-CN" dirty="0" err="1"/>
              <a:t>x,xd,xdd</a:t>
            </a:r>
            <a:r>
              <a:rPr lang="zh-CN" altLang="en-US" dirty="0"/>
              <a:t>时间序列</a:t>
            </a:r>
          </a:p>
        </p:txBody>
      </p:sp>
      <p:sp>
        <p:nvSpPr>
          <p:cNvPr id="48" name="文本框 47">
            <a:extLst>
              <a:ext uri="{FF2B5EF4-FFF2-40B4-BE49-F238E27FC236}">
                <a16:creationId xmlns:a16="http://schemas.microsoft.com/office/drawing/2014/main" id="{FA32968D-BA07-25FB-3943-FB41D667356F}"/>
              </a:ext>
            </a:extLst>
          </p:cNvPr>
          <p:cNvSpPr txBox="1"/>
          <p:nvPr/>
        </p:nvSpPr>
        <p:spPr>
          <a:xfrm>
            <a:off x="3719810" y="5087933"/>
            <a:ext cx="1322706" cy="369332"/>
          </a:xfrm>
          <a:prstGeom prst="rect">
            <a:avLst/>
          </a:prstGeom>
          <a:noFill/>
        </p:spPr>
        <p:txBody>
          <a:bodyPr wrap="square" rtlCol="0">
            <a:spAutoFit/>
          </a:bodyPr>
          <a:lstStyle/>
          <a:p>
            <a:pPr algn="ctr"/>
            <a:r>
              <a:rPr lang="en-US" altLang="zh-CN" dirty="0"/>
              <a:t>IK</a:t>
            </a:r>
            <a:endParaRPr lang="zh-CN" altLang="en-US" dirty="0"/>
          </a:p>
        </p:txBody>
      </p:sp>
      <p:sp>
        <p:nvSpPr>
          <p:cNvPr id="49" name="文本框 48">
            <a:extLst>
              <a:ext uri="{FF2B5EF4-FFF2-40B4-BE49-F238E27FC236}">
                <a16:creationId xmlns:a16="http://schemas.microsoft.com/office/drawing/2014/main" id="{BF484A00-85A8-4678-56DD-385E0D08BD6A}"/>
              </a:ext>
            </a:extLst>
          </p:cNvPr>
          <p:cNvSpPr txBox="1"/>
          <p:nvPr/>
        </p:nvSpPr>
        <p:spPr>
          <a:xfrm>
            <a:off x="3275535" y="6061494"/>
            <a:ext cx="4197612" cy="374043"/>
          </a:xfrm>
          <a:prstGeom prst="rect">
            <a:avLst/>
          </a:prstGeom>
          <a:noFill/>
        </p:spPr>
        <p:txBody>
          <a:bodyPr wrap="square" rtlCol="0">
            <a:spAutoFit/>
          </a:bodyPr>
          <a:lstStyle/>
          <a:p>
            <a:r>
              <a:rPr lang="zh-CN" altLang="en-US" dirty="0"/>
              <a:t>当前时刻的</a:t>
            </a:r>
            <a:r>
              <a:rPr lang="en-US" altLang="zh-CN" dirty="0" err="1"/>
              <a:t>q,qd,qdd</a:t>
            </a:r>
            <a:endParaRPr lang="zh-CN" altLang="en-US" dirty="0"/>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CB886626-D5C8-96D8-7540-62BAFB6D5024}"/>
                  </a:ext>
                </a:extLst>
              </p:cNvPr>
              <p:cNvSpPr txBox="1"/>
              <p:nvPr/>
            </p:nvSpPr>
            <p:spPr>
              <a:xfrm>
                <a:off x="3666151" y="2043953"/>
                <a:ext cx="9013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51" name="文本框 50">
                <a:extLst>
                  <a:ext uri="{FF2B5EF4-FFF2-40B4-BE49-F238E27FC236}">
                    <a16:creationId xmlns:a16="http://schemas.microsoft.com/office/drawing/2014/main" id="{CB886626-D5C8-96D8-7540-62BAFB6D5024}"/>
                  </a:ext>
                </a:extLst>
              </p:cNvPr>
              <p:cNvSpPr txBox="1">
                <a:spLocks noRot="1" noChangeAspect="1" noMove="1" noResize="1" noEditPoints="1" noAdjustHandles="1" noChangeArrowheads="1" noChangeShapeType="1" noTextEdit="1"/>
              </p:cNvSpPr>
              <p:nvPr/>
            </p:nvSpPr>
            <p:spPr>
              <a:xfrm>
                <a:off x="3666151" y="2043953"/>
                <a:ext cx="901367"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F66D5FD8-09DE-40A7-9D03-926BF9C59683}"/>
                  </a:ext>
                </a:extLst>
              </p:cNvPr>
              <p:cNvSpPr txBox="1"/>
              <p:nvPr/>
            </p:nvSpPr>
            <p:spPr>
              <a:xfrm>
                <a:off x="3648403" y="3738743"/>
                <a:ext cx="9013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52" name="文本框 51">
                <a:extLst>
                  <a:ext uri="{FF2B5EF4-FFF2-40B4-BE49-F238E27FC236}">
                    <a16:creationId xmlns:a16="http://schemas.microsoft.com/office/drawing/2014/main" id="{F66D5FD8-09DE-40A7-9D03-926BF9C59683}"/>
                  </a:ext>
                </a:extLst>
              </p:cNvPr>
              <p:cNvSpPr txBox="1">
                <a:spLocks noRot="1" noChangeAspect="1" noMove="1" noResize="1" noEditPoints="1" noAdjustHandles="1" noChangeArrowheads="1" noChangeShapeType="1" noTextEdit="1"/>
              </p:cNvSpPr>
              <p:nvPr/>
            </p:nvSpPr>
            <p:spPr>
              <a:xfrm>
                <a:off x="3648403" y="3738743"/>
                <a:ext cx="901367"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A2DA26CD-B33B-8977-F7E6-42A388676C42}"/>
                  </a:ext>
                </a:extLst>
              </p:cNvPr>
              <p:cNvSpPr txBox="1"/>
              <p:nvPr/>
            </p:nvSpPr>
            <p:spPr>
              <a:xfrm>
                <a:off x="5369858" y="2793860"/>
                <a:ext cx="9013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𝜏</m:t>
                      </m:r>
                    </m:oMath>
                  </m:oMathPara>
                </a14:m>
                <a:endParaRPr lang="zh-CN" altLang="en-US" dirty="0"/>
              </a:p>
            </p:txBody>
          </p:sp>
        </mc:Choice>
        <mc:Fallback xmlns="">
          <p:sp>
            <p:nvSpPr>
              <p:cNvPr id="53" name="文本框 52">
                <a:extLst>
                  <a:ext uri="{FF2B5EF4-FFF2-40B4-BE49-F238E27FC236}">
                    <a16:creationId xmlns:a16="http://schemas.microsoft.com/office/drawing/2014/main" id="{A2DA26CD-B33B-8977-F7E6-42A388676C42}"/>
                  </a:ext>
                </a:extLst>
              </p:cNvPr>
              <p:cNvSpPr txBox="1">
                <a:spLocks noRot="1" noChangeAspect="1" noMove="1" noResize="1" noEditPoints="1" noAdjustHandles="1" noChangeArrowheads="1" noChangeShapeType="1" noTextEdit="1"/>
              </p:cNvSpPr>
              <p:nvPr/>
            </p:nvSpPr>
            <p:spPr>
              <a:xfrm>
                <a:off x="5369858" y="2793860"/>
                <a:ext cx="901367"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1185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2EB081-75A9-9668-D253-3747BF87DB8F}"/>
              </a:ext>
            </a:extLst>
          </p:cNvPr>
          <p:cNvSpPr>
            <a:spLocks noGrp="1"/>
          </p:cNvSpPr>
          <p:nvPr>
            <p:ph type="sldNum" sz="quarter" idx="10"/>
          </p:nvPr>
        </p:nvSpPr>
        <p:spPr/>
        <p:txBody>
          <a:bodyPr/>
          <a:lstStyle/>
          <a:p>
            <a:fld id="{6C53781C-E1F6-4315-A39D-61273F2E0596}" type="slidenum">
              <a:rPr lang="zh-CN" altLang="en-US" smtClean="0"/>
              <a:t>27</a:t>
            </a:fld>
            <a:endParaRPr lang="zh-CN" altLang="en-US" dirty="0"/>
          </a:p>
        </p:txBody>
      </p:sp>
      <p:sp>
        <p:nvSpPr>
          <p:cNvPr id="3" name="文本占位符 2">
            <a:extLst>
              <a:ext uri="{FF2B5EF4-FFF2-40B4-BE49-F238E27FC236}">
                <a16:creationId xmlns:a16="http://schemas.microsoft.com/office/drawing/2014/main" id="{6042B00C-F5E3-3B37-5849-5E8024C34F3A}"/>
              </a:ext>
            </a:extLst>
          </p:cNvPr>
          <p:cNvSpPr>
            <a:spLocks noGrp="1"/>
          </p:cNvSpPr>
          <p:nvPr>
            <p:ph type="body" sz="quarter" idx="11"/>
          </p:nvPr>
        </p:nvSpPr>
        <p:spPr/>
        <p:txBody>
          <a:bodyPr/>
          <a:lstStyle/>
          <a:p>
            <a:r>
              <a:rPr lang="zh-CN" altLang="en-US" dirty="0"/>
              <a:t>控制器的</a:t>
            </a:r>
            <a:r>
              <a:rPr lang="en-US" altLang="zh-CN" dirty="0"/>
              <a:t>Simulink</a:t>
            </a:r>
            <a:r>
              <a:rPr lang="zh-CN" altLang="en-US" dirty="0"/>
              <a:t>模型</a:t>
            </a:r>
          </a:p>
        </p:txBody>
      </p:sp>
      <p:sp>
        <p:nvSpPr>
          <p:cNvPr id="4" name="文本占位符 3">
            <a:extLst>
              <a:ext uri="{FF2B5EF4-FFF2-40B4-BE49-F238E27FC236}">
                <a16:creationId xmlns:a16="http://schemas.microsoft.com/office/drawing/2014/main" id="{ACE5C55B-5093-5AA3-B2F0-685ED3EFBCEA}"/>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FBF16353-E2E8-650F-9F16-AD98C8D9BAED}"/>
              </a:ext>
            </a:extLst>
          </p:cNvPr>
          <p:cNvSpPr>
            <a:spLocks noGrp="1"/>
          </p:cNvSpPr>
          <p:nvPr>
            <p:ph type="body" sz="quarter" idx="13"/>
          </p:nvPr>
        </p:nvSpPr>
        <p:spPr/>
        <p:txBody>
          <a:bodyPr/>
          <a:lstStyle/>
          <a:p>
            <a:endParaRPr lang="zh-CN" altLang="en-US"/>
          </a:p>
        </p:txBody>
      </p:sp>
      <p:pic>
        <p:nvPicPr>
          <p:cNvPr id="8" name="图片 7">
            <a:extLst>
              <a:ext uri="{FF2B5EF4-FFF2-40B4-BE49-F238E27FC236}">
                <a16:creationId xmlns:a16="http://schemas.microsoft.com/office/drawing/2014/main" id="{E6BD2B36-11AB-2E9A-3E90-DBFA293D0FBB}"/>
              </a:ext>
            </a:extLst>
          </p:cNvPr>
          <p:cNvPicPr>
            <a:picLocks noChangeAspect="1"/>
          </p:cNvPicPr>
          <p:nvPr/>
        </p:nvPicPr>
        <p:blipFill>
          <a:blip r:embed="rId2"/>
          <a:stretch>
            <a:fillRect/>
          </a:stretch>
        </p:blipFill>
        <p:spPr>
          <a:xfrm>
            <a:off x="1075351" y="753755"/>
            <a:ext cx="9891993" cy="5573535"/>
          </a:xfrm>
          <a:prstGeom prst="rect">
            <a:avLst/>
          </a:prstGeom>
        </p:spPr>
      </p:pic>
    </p:spTree>
    <p:extLst>
      <p:ext uri="{BB962C8B-B14F-4D97-AF65-F5344CB8AC3E}">
        <p14:creationId xmlns:p14="http://schemas.microsoft.com/office/powerpoint/2010/main" val="3968859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AF4A43-4707-A7E3-CE27-F241788D82D8}"/>
              </a:ext>
            </a:extLst>
          </p:cNvPr>
          <p:cNvSpPr>
            <a:spLocks noGrp="1"/>
          </p:cNvSpPr>
          <p:nvPr>
            <p:ph type="sldNum" sz="quarter" idx="10"/>
          </p:nvPr>
        </p:nvSpPr>
        <p:spPr/>
        <p:txBody>
          <a:bodyPr/>
          <a:lstStyle/>
          <a:p>
            <a:fld id="{6C53781C-E1F6-4315-A39D-61273F2E0596}" type="slidenum">
              <a:rPr lang="zh-CN" altLang="en-US" smtClean="0"/>
              <a:t>28</a:t>
            </a:fld>
            <a:endParaRPr lang="zh-CN" altLang="en-US" dirty="0"/>
          </a:p>
        </p:txBody>
      </p:sp>
      <p:sp>
        <p:nvSpPr>
          <p:cNvPr id="3" name="文本占位符 2">
            <a:extLst>
              <a:ext uri="{FF2B5EF4-FFF2-40B4-BE49-F238E27FC236}">
                <a16:creationId xmlns:a16="http://schemas.microsoft.com/office/drawing/2014/main" id="{BF2F934F-2ADC-C0C4-AD51-A193BD905CDA}"/>
              </a:ext>
            </a:extLst>
          </p:cNvPr>
          <p:cNvSpPr>
            <a:spLocks noGrp="1"/>
          </p:cNvSpPr>
          <p:nvPr>
            <p:ph type="body" sz="quarter" idx="11"/>
          </p:nvPr>
        </p:nvSpPr>
        <p:spPr/>
        <p:txBody>
          <a:bodyPr/>
          <a:lstStyle/>
          <a:p>
            <a:r>
              <a:rPr lang="en-US" altLang="zh-CN" dirty="0"/>
              <a:t>PID</a:t>
            </a:r>
            <a:r>
              <a:rPr lang="zh-CN" altLang="en-US" dirty="0"/>
              <a:t>参数整定</a:t>
            </a:r>
          </a:p>
        </p:txBody>
      </p:sp>
      <p:sp>
        <p:nvSpPr>
          <p:cNvPr id="4" name="文本占位符 3">
            <a:extLst>
              <a:ext uri="{FF2B5EF4-FFF2-40B4-BE49-F238E27FC236}">
                <a16:creationId xmlns:a16="http://schemas.microsoft.com/office/drawing/2014/main" id="{640C88EC-8AB6-94B3-8F47-BCE1D75A4FE0}"/>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53B19F9C-02DD-9155-075A-24AC6A4FAF56}"/>
              </a:ext>
            </a:extLst>
          </p:cNvPr>
          <p:cNvSpPr>
            <a:spLocks noGrp="1"/>
          </p:cNvSpPr>
          <p:nvPr>
            <p:ph type="body" sz="quarter" idx="13"/>
          </p:nvPr>
        </p:nvSpPr>
        <p:spPr/>
        <p:txBody>
          <a:bodyPr/>
          <a:lstStyle/>
          <a:p>
            <a:endParaRPr lang="zh-CN" altLang="en-US"/>
          </a:p>
        </p:txBody>
      </p:sp>
      <p:sp>
        <p:nvSpPr>
          <p:cNvPr id="7" name="文本框 6">
            <a:extLst>
              <a:ext uri="{FF2B5EF4-FFF2-40B4-BE49-F238E27FC236}">
                <a16:creationId xmlns:a16="http://schemas.microsoft.com/office/drawing/2014/main" id="{0020ABEB-53F1-64E7-48DD-FC2683FC5FD7}"/>
              </a:ext>
            </a:extLst>
          </p:cNvPr>
          <p:cNvSpPr txBox="1"/>
          <p:nvPr/>
        </p:nvSpPr>
        <p:spPr>
          <a:xfrm>
            <a:off x="663388" y="887506"/>
            <a:ext cx="1090108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t>在本项目中，对比了</a:t>
            </a:r>
            <a:r>
              <a:rPr lang="zh-CN" altLang="en-US" sz="2400" dirty="0">
                <a:solidFill>
                  <a:srgbClr val="FF0000"/>
                </a:solidFill>
              </a:rPr>
              <a:t>欠阻尼</a:t>
            </a:r>
            <a:r>
              <a:rPr lang="zh-CN" altLang="en-US" sz="2400" dirty="0"/>
              <a:t>模型与</a:t>
            </a:r>
            <a:r>
              <a:rPr lang="zh-CN" altLang="en-US" sz="2400" dirty="0">
                <a:solidFill>
                  <a:srgbClr val="FF0000"/>
                </a:solidFill>
              </a:rPr>
              <a:t>过阻尼</a:t>
            </a:r>
            <a:r>
              <a:rPr lang="zh-CN" altLang="en-US" sz="2400" dirty="0"/>
              <a:t>模型对机械臂的控制效果</a:t>
            </a:r>
          </a:p>
        </p:txBody>
      </p:sp>
      <p:pic>
        <p:nvPicPr>
          <p:cNvPr id="8" name="单点逼近">
            <a:hlinkClick r:id="" action="ppaction://media"/>
            <a:extLst>
              <a:ext uri="{FF2B5EF4-FFF2-40B4-BE49-F238E27FC236}">
                <a16:creationId xmlns:a16="http://schemas.microsoft.com/office/drawing/2014/main" id="{D96537D9-AF6D-4A9F-1D1D-B90D5B195C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4538" r="23624"/>
          <a:stretch/>
        </p:blipFill>
        <p:spPr>
          <a:xfrm>
            <a:off x="1075351" y="1461245"/>
            <a:ext cx="3486565" cy="4583393"/>
          </a:xfrm>
          <a:prstGeom prst="rect">
            <a:avLst/>
          </a:prstGeom>
        </p:spPr>
      </p:pic>
      <p:sp>
        <p:nvSpPr>
          <p:cNvPr id="9" name="文本框 8">
            <a:extLst>
              <a:ext uri="{FF2B5EF4-FFF2-40B4-BE49-F238E27FC236}">
                <a16:creationId xmlns:a16="http://schemas.microsoft.com/office/drawing/2014/main" id="{870077D2-4A2E-F9BB-2424-5F6842375BCA}"/>
              </a:ext>
            </a:extLst>
          </p:cNvPr>
          <p:cNvSpPr txBox="1"/>
          <p:nvPr/>
        </p:nvSpPr>
        <p:spPr>
          <a:xfrm>
            <a:off x="742961" y="6054065"/>
            <a:ext cx="4151344" cy="369332"/>
          </a:xfrm>
          <a:prstGeom prst="rect">
            <a:avLst/>
          </a:prstGeom>
          <a:noFill/>
        </p:spPr>
        <p:txBody>
          <a:bodyPr wrap="square" rtlCol="0">
            <a:spAutoFit/>
          </a:bodyPr>
          <a:lstStyle/>
          <a:p>
            <a:pPr algn="ctr"/>
            <a:r>
              <a:rPr lang="zh-CN" altLang="en-US" dirty="0"/>
              <a:t>欠阻尼模型（</a:t>
            </a:r>
            <a:r>
              <a:rPr lang="en-US" altLang="zh-CN" dirty="0"/>
              <a:t>Td</a:t>
            </a:r>
            <a:r>
              <a:rPr lang="zh-CN" altLang="en-US" dirty="0"/>
              <a:t>为</a:t>
            </a:r>
            <a:r>
              <a:rPr lang="en-US" altLang="zh-CN" dirty="0"/>
              <a:t>1s</a:t>
            </a:r>
            <a:r>
              <a:rPr lang="zh-CN" altLang="en-US" dirty="0"/>
              <a:t>，阻尼比</a:t>
            </a:r>
            <a:r>
              <a:rPr lang="en-US" altLang="zh-CN" dirty="0"/>
              <a:t>0.037</a:t>
            </a:r>
            <a:r>
              <a:rPr lang="zh-CN" altLang="en-US" dirty="0"/>
              <a:t>）</a:t>
            </a:r>
          </a:p>
        </p:txBody>
      </p:sp>
      <p:pic>
        <p:nvPicPr>
          <p:cNvPr id="10" name="过阻尼PID控制">
            <a:hlinkClick r:id="" action="ppaction://media"/>
            <a:extLst>
              <a:ext uri="{FF2B5EF4-FFF2-40B4-BE49-F238E27FC236}">
                <a16:creationId xmlns:a16="http://schemas.microsoft.com/office/drawing/2014/main" id="{0CC31F0D-0C51-44DE-6391-5F41E00B6AA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35911" t="3707" r="28991" b="11230"/>
          <a:stretch/>
        </p:blipFill>
        <p:spPr>
          <a:xfrm>
            <a:off x="7630086" y="1470672"/>
            <a:ext cx="3438485" cy="4583393"/>
          </a:xfrm>
          <a:prstGeom prst="rect">
            <a:avLst/>
          </a:prstGeom>
        </p:spPr>
      </p:pic>
      <p:sp>
        <p:nvSpPr>
          <p:cNvPr id="11" name="文本框 10">
            <a:extLst>
              <a:ext uri="{FF2B5EF4-FFF2-40B4-BE49-F238E27FC236}">
                <a16:creationId xmlns:a16="http://schemas.microsoft.com/office/drawing/2014/main" id="{50BBF3CB-4380-6F61-8869-3DE39D5D9024}"/>
              </a:ext>
            </a:extLst>
          </p:cNvPr>
          <p:cNvSpPr txBox="1"/>
          <p:nvPr/>
        </p:nvSpPr>
        <p:spPr>
          <a:xfrm>
            <a:off x="7413127" y="6073022"/>
            <a:ext cx="4151344" cy="369332"/>
          </a:xfrm>
          <a:prstGeom prst="rect">
            <a:avLst/>
          </a:prstGeom>
          <a:noFill/>
        </p:spPr>
        <p:txBody>
          <a:bodyPr wrap="square" rtlCol="0">
            <a:spAutoFit/>
          </a:bodyPr>
          <a:lstStyle/>
          <a:p>
            <a:pPr algn="ctr"/>
            <a:r>
              <a:rPr lang="zh-CN" altLang="en-US" dirty="0"/>
              <a:t>过欠阻尼模型（</a:t>
            </a:r>
            <a:r>
              <a:rPr lang="en-US" altLang="zh-CN" dirty="0"/>
              <a:t>KP</a:t>
            </a:r>
            <a:r>
              <a:rPr lang="zh-CN" altLang="en-US" dirty="0"/>
              <a:t>为</a:t>
            </a:r>
            <a:r>
              <a:rPr lang="en-US" altLang="zh-CN" dirty="0"/>
              <a:t>8</a:t>
            </a:r>
            <a:r>
              <a:rPr lang="zh-CN" altLang="en-US" dirty="0"/>
              <a:t>，</a:t>
            </a:r>
            <a:r>
              <a:rPr lang="en-US" altLang="zh-CN" dirty="0" err="1"/>
              <a:t>Kd</a:t>
            </a:r>
            <a:r>
              <a:rPr lang="zh-CN" altLang="en-US" dirty="0"/>
              <a:t>为</a:t>
            </a:r>
            <a:r>
              <a:rPr lang="en-US" altLang="zh-CN" dirty="0"/>
              <a:t>10</a:t>
            </a:r>
            <a:r>
              <a:rPr lang="zh-CN" altLang="en-US" dirty="0"/>
              <a:t>）</a:t>
            </a:r>
          </a:p>
        </p:txBody>
      </p:sp>
      <p:sp>
        <p:nvSpPr>
          <p:cNvPr id="12" name="文本框 11">
            <a:extLst>
              <a:ext uri="{FF2B5EF4-FFF2-40B4-BE49-F238E27FC236}">
                <a16:creationId xmlns:a16="http://schemas.microsoft.com/office/drawing/2014/main" id="{62AE993D-485E-7AE9-0D1C-1C816675E19B}"/>
              </a:ext>
            </a:extLst>
          </p:cNvPr>
          <p:cNvSpPr txBox="1"/>
          <p:nvPr/>
        </p:nvSpPr>
        <p:spPr>
          <a:xfrm>
            <a:off x="4697506" y="2036154"/>
            <a:ext cx="2715621" cy="33650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欠阻尼模型存在比较大的超调与较大的振动，在</a:t>
            </a:r>
            <a:r>
              <a:rPr lang="en-US" altLang="zh-CN" dirty="0"/>
              <a:t>6s</a:t>
            </a:r>
            <a:r>
              <a:rPr lang="zh-CN" altLang="en-US" dirty="0"/>
              <a:t>时收敛，不利于实际生产。</a:t>
            </a:r>
            <a:endParaRPr lang="en-US" altLang="zh-CN" dirty="0"/>
          </a:p>
          <a:p>
            <a:pPr marL="285750" indent="-285750">
              <a:lnSpc>
                <a:spcPct val="150000"/>
              </a:lnSpc>
              <a:buFont typeface="Wingdings" panose="05000000000000000000" pitchFamily="2" charset="2"/>
              <a:buChar char="Ø"/>
            </a:pPr>
            <a:r>
              <a:rPr lang="zh-CN" altLang="en-US" dirty="0"/>
              <a:t>过阻尼模型在</a:t>
            </a:r>
            <a:r>
              <a:rPr lang="en-US" altLang="zh-CN" dirty="0"/>
              <a:t>2s</a:t>
            </a:r>
            <a:r>
              <a:rPr lang="zh-CN" altLang="en-US" dirty="0"/>
              <a:t>时间内收敛，并且启动，终止平稳，是一种较好的控制方式。</a:t>
            </a:r>
          </a:p>
        </p:txBody>
      </p:sp>
    </p:spTree>
    <p:extLst>
      <p:ext uri="{BB962C8B-B14F-4D97-AF65-F5344CB8AC3E}">
        <p14:creationId xmlns:p14="http://schemas.microsoft.com/office/powerpoint/2010/main" val="129579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9"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AF4A43-4707-A7E3-CE27-F241788D82D8}"/>
              </a:ext>
            </a:extLst>
          </p:cNvPr>
          <p:cNvSpPr>
            <a:spLocks noGrp="1"/>
          </p:cNvSpPr>
          <p:nvPr>
            <p:ph type="sldNum" sz="quarter" idx="10"/>
          </p:nvPr>
        </p:nvSpPr>
        <p:spPr/>
        <p:txBody>
          <a:bodyPr/>
          <a:lstStyle/>
          <a:p>
            <a:fld id="{6C53781C-E1F6-4315-A39D-61273F2E0596}" type="slidenum">
              <a:rPr lang="zh-CN" altLang="en-US" smtClean="0"/>
              <a:t>29</a:t>
            </a:fld>
            <a:endParaRPr lang="zh-CN" altLang="en-US" dirty="0"/>
          </a:p>
        </p:txBody>
      </p:sp>
      <p:sp>
        <p:nvSpPr>
          <p:cNvPr id="3" name="文本占位符 2">
            <a:extLst>
              <a:ext uri="{FF2B5EF4-FFF2-40B4-BE49-F238E27FC236}">
                <a16:creationId xmlns:a16="http://schemas.microsoft.com/office/drawing/2014/main" id="{BF2F934F-2ADC-C0C4-AD51-A193BD905CDA}"/>
              </a:ext>
            </a:extLst>
          </p:cNvPr>
          <p:cNvSpPr>
            <a:spLocks noGrp="1"/>
          </p:cNvSpPr>
          <p:nvPr>
            <p:ph type="body" sz="quarter" idx="11"/>
          </p:nvPr>
        </p:nvSpPr>
        <p:spPr/>
        <p:txBody>
          <a:bodyPr/>
          <a:lstStyle/>
          <a:p>
            <a:r>
              <a:rPr lang="en-US" altLang="zh-CN" dirty="0"/>
              <a:t>PID</a:t>
            </a:r>
            <a:r>
              <a:rPr lang="zh-CN" altLang="en-US" dirty="0"/>
              <a:t>参数整定与单点逼近</a:t>
            </a:r>
          </a:p>
        </p:txBody>
      </p:sp>
      <p:sp>
        <p:nvSpPr>
          <p:cNvPr id="4" name="文本占位符 3">
            <a:extLst>
              <a:ext uri="{FF2B5EF4-FFF2-40B4-BE49-F238E27FC236}">
                <a16:creationId xmlns:a16="http://schemas.microsoft.com/office/drawing/2014/main" id="{640C88EC-8AB6-94B3-8F47-BCE1D75A4FE0}"/>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53B19F9C-02DD-9155-075A-24AC6A4FAF56}"/>
              </a:ext>
            </a:extLst>
          </p:cNvPr>
          <p:cNvSpPr>
            <a:spLocks noGrp="1"/>
          </p:cNvSpPr>
          <p:nvPr>
            <p:ph type="body" sz="quarter" idx="13"/>
          </p:nvPr>
        </p:nvSpPr>
        <p:spPr/>
        <p:txBody>
          <a:bodyPr/>
          <a:lstStyle/>
          <a:p>
            <a:endParaRPr lang="zh-CN" altLang="en-US"/>
          </a:p>
        </p:txBody>
      </p:sp>
      <p:pic>
        <p:nvPicPr>
          <p:cNvPr id="6" name="过阻尼PID2">
            <a:hlinkClick r:id="" action="ppaction://media"/>
            <a:extLst>
              <a:ext uri="{FF2B5EF4-FFF2-40B4-BE49-F238E27FC236}">
                <a16:creationId xmlns:a16="http://schemas.microsoft.com/office/drawing/2014/main" id="{C4240237-82FE-5ECF-2A13-668107641B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1599" t="5109" r="20461" b="5351"/>
          <a:stretch/>
        </p:blipFill>
        <p:spPr>
          <a:xfrm>
            <a:off x="-1039906" y="1197966"/>
            <a:ext cx="6155763" cy="4462067"/>
          </a:xfrm>
          <a:prstGeom prst="rect">
            <a:avLst/>
          </a:prstGeom>
        </p:spPr>
      </p:pic>
      <p:pic>
        <p:nvPicPr>
          <p:cNvPr id="14" name="图片 13">
            <a:extLst>
              <a:ext uri="{FF2B5EF4-FFF2-40B4-BE49-F238E27FC236}">
                <a16:creationId xmlns:a16="http://schemas.microsoft.com/office/drawing/2014/main" id="{BD99CD46-0632-2D53-C71E-7A7077BEE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9352" y="1117860"/>
            <a:ext cx="7461863" cy="4733075"/>
          </a:xfrm>
          <a:prstGeom prst="rect">
            <a:avLst/>
          </a:prstGeom>
        </p:spPr>
      </p:pic>
      <p:sp>
        <p:nvSpPr>
          <p:cNvPr id="17" name="文本框 16">
            <a:extLst>
              <a:ext uri="{FF2B5EF4-FFF2-40B4-BE49-F238E27FC236}">
                <a16:creationId xmlns:a16="http://schemas.microsoft.com/office/drawing/2014/main" id="{BA58CD28-CA9F-61DC-7D36-0CA4F22E9667}"/>
              </a:ext>
            </a:extLst>
          </p:cNvPr>
          <p:cNvSpPr txBox="1"/>
          <p:nvPr/>
        </p:nvSpPr>
        <p:spPr>
          <a:xfrm>
            <a:off x="5545099" y="5956306"/>
            <a:ext cx="6624916" cy="369332"/>
          </a:xfrm>
          <a:prstGeom prst="rect">
            <a:avLst/>
          </a:prstGeom>
          <a:noFill/>
        </p:spPr>
        <p:txBody>
          <a:bodyPr wrap="square">
            <a:spAutoFit/>
          </a:bodyPr>
          <a:lstStyle/>
          <a:p>
            <a:pPr algn="ctr"/>
            <a:r>
              <a:rPr lang="zh-CN" altLang="en-US" dirty="0"/>
              <a:t>在</a:t>
            </a:r>
            <a:r>
              <a:rPr lang="en-US" altLang="zh-CN" dirty="0"/>
              <a:t>3s</a:t>
            </a:r>
            <a:r>
              <a:rPr lang="zh-CN" altLang="en-US" dirty="0"/>
              <a:t>时收敛到预期构型，力矩响应迅速</a:t>
            </a:r>
          </a:p>
        </p:txBody>
      </p:sp>
      <p:pic>
        <p:nvPicPr>
          <p:cNvPr id="19" name="图片 18" descr="图表&#10;&#10;描述已自动生成">
            <a:extLst>
              <a:ext uri="{FF2B5EF4-FFF2-40B4-BE49-F238E27FC236}">
                <a16:creationId xmlns:a16="http://schemas.microsoft.com/office/drawing/2014/main" id="{0313CB83-FF92-E94F-8102-AB2BD9169C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9351" y="1107659"/>
            <a:ext cx="7296413" cy="4757132"/>
          </a:xfrm>
          <a:prstGeom prst="rect">
            <a:avLst/>
          </a:prstGeom>
        </p:spPr>
      </p:pic>
    </p:spTree>
    <p:extLst>
      <p:ext uri="{BB962C8B-B14F-4D97-AF65-F5344CB8AC3E}">
        <p14:creationId xmlns:p14="http://schemas.microsoft.com/office/powerpoint/2010/main" val="42228921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b="2618"/>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矩形 9"/>
          <p:cNvSpPr/>
          <p:nvPr/>
        </p:nvSpPr>
        <p:spPr>
          <a:xfrm>
            <a:off x="3130609" y="-6066"/>
            <a:ext cx="1350050" cy="1569660"/>
          </a:xfrm>
          <a:prstGeom prst="rect">
            <a:avLst/>
          </a:prstGeom>
          <a:solidFill>
            <a:schemeClr val="accent1"/>
          </a:solidFill>
        </p:spPr>
        <p:txBody>
          <a:bodyPr wrap="none">
            <a:spAutoFit/>
          </a:bodyPr>
          <a:lstStyle/>
          <a:p>
            <a:pPr lvl="0" algn="ctr"/>
            <a:r>
              <a:rPr lang="en-US" altLang="zh-CN" sz="9600" b="1" dirty="0">
                <a:solidFill>
                  <a:schemeClr val="bg1"/>
                </a:solidFill>
                <a:cs typeface="+mn-ea"/>
                <a:sym typeface="+mn-lt"/>
              </a:rPr>
              <a:t>01</a:t>
            </a:r>
            <a:endParaRPr lang="zh-CN" altLang="en-US" sz="9600" b="1" dirty="0">
              <a:solidFill>
                <a:schemeClr val="bg1"/>
              </a:solidFill>
              <a:cs typeface="+mn-ea"/>
              <a:sym typeface="+mn-lt"/>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3" name="图片 22" descr="图片包含 建筑物&#10;&#10;自动生成的说明"/>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2" name="文本框 1"/>
          <p:cNvSpPr txBox="1"/>
          <p:nvPr/>
        </p:nvSpPr>
        <p:spPr>
          <a:xfrm>
            <a:off x="2236450" y="3333397"/>
            <a:ext cx="3200400" cy="460375"/>
          </a:xfrm>
          <a:prstGeom prst="rect">
            <a:avLst/>
          </a:prstGeom>
          <a:noFill/>
        </p:spPr>
        <p:txBody>
          <a:bodyPr wrap="square" rtlCol="0">
            <a:spAutoFit/>
          </a:bodyPr>
          <a:lstStyle/>
          <a:p>
            <a:pPr algn="ctr"/>
            <a:r>
              <a:rPr lang="en-US" altLang="zh-CN" sz="2400" b="1" i="1" dirty="0">
                <a:solidFill>
                  <a:schemeClr val="bg2">
                    <a:lumMod val="75000"/>
                    <a:alpha val="90000"/>
                  </a:schemeClr>
                </a:solidFill>
                <a:cs typeface="+mn-ea"/>
                <a:sym typeface="+mn-lt"/>
              </a:rPr>
              <a:t>project brief</a:t>
            </a:r>
          </a:p>
        </p:txBody>
      </p:sp>
      <p:sp>
        <p:nvSpPr>
          <p:cNvPr id="15" name="矩形 14"/>
          <p:cNvSpPr/>
          <p:nvPr/>
        </p:nvSpPr>
        <p:spPr>
          <a:xfrm>
            <a:off x="2461699" y="2102262"/>
            <a:ext cx="2749902" cy="706755"/>
          </a:xfrm>
          <a:prstGeom prst="rect">
            <a:avLst/>
          </a:prstGeom>
        </p:spPr>
        <p:txBody>
          <a:bodyPr wrap="square">
            <a:spAutoFit/>
          </a:bodyPr>
          <a:lstStyle/>
          <a:p>
            <a:r>
              <a:rPr lang="zh-CN" altLang="en-US" sz="4000" b="1" dirty="0">
                <a:solidFill>
                  <a:srgbClr val="C8161E"/>
                </a:solidFill>
                <a:cs typeface="+mn-ea"/>
                <a:sym typeface="+mn-lt"/>
              </a:rPr>
              <a:t>项目简介</a:t>
            </a:r>
          </a:p>
        </p:txBody>
      </p:sp>
      <p:sp>
        <p:nvSpPr>
          <p:cNvPr id="3" name="灯片编号占位符 2"/>
          <p:cNvSpPr>
            <a:spLocks noGrp="1"/>
          </p:cNvSpPr>
          <p:nvPr>
            <p:ph type="sldNum" sz="quarter" idx="10"/>
          </p:nvPr>
        </p:nvSpPr>
        <p:spPr/>
        <p:txBody>
          <a:bodyPr/>
          <a:lstStyle/>
          <a:p>
            <a:fld id="{6C53781C-E1F6-4315-A39D-61273F2E0596}" type="slidenum">
              <a:rPr lang="zh-CN" altLang="en-US" smtClean="0">
                <a:cs typeface="+mn-ea"/>
                <a:sym typeface="+mn-lt"/>
              </a:rPr>
              <a:t>3</a:t>
            </a:fld>
            <a:endParaRPr lang="zh-CN" altLang="en-US" dirty="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2DA76B-7908-CC1B-3E74-E7E147F0E3BC}"/>
              </a:ext>
            </a:extLst>
          </p:cNvPr>
          <p:cNvSpPr>
            <a:spLocks noGrp="1"/>
          </p:cNvSpPr>
          <p:nvPr>
            <p:ph type="sldNum" sz="quarter" idx="10"/>
          </p:nvPr>
        </p:nvSpPr>
        <p:spPr/>
        <p:txBody>
          <a:bodyPr/>
          <a:lstStyle/>
          <a:p>
            <a:fld id="{6C53781C-E1F6-4315-A39D-61273F2E0596}" type="slidenum">
              <a:rPr lang="zh-CN" altLang="en-US" smtClean="0"/>
              <a:t>30</a:t>
            </a:fld>
            <a:endParaRPr lang="zh-CN" altLang="en-US" dirty="0"/>
          </a:p>
        </p:txBody>
      </p:sp>
      <p:sp>
        <p:nvSpPr>
          <p:cNvPr id="3" name="文本占位符 2">
            <a:extLst>
              <a:ext uri="{FF2B5EF4-FFF2-40B4-BE49-F238E27FC236}">
                <a16:creationId xmlns:a16="http://schemas.microsoft.com/office/drawing/2014/main" id="{289E79C5-72E8-5B1B-4F37-0D34F0D5CC24}"/>
              </a:ext>
            </a:extLst>
          </p:cNvPr>
          <p:cNvSpPr>
            <a:spLocks noGrp="1"/>
          </p:cNvSpPr>
          <p:nvPr>
            <p:ph type="body" sz="quarter" idx="11"/>
          </p:nvPr>
        </p:nvSpPr>
        <p:spPr>
          <a:xfrm>
            <a:off x="1075351" y="43657"/>
            <a:ext cx="7656273" cy="598488"/>
          </a:xfrm>
        </p:spPr>
        <p:txBody>
          <a:bodyPr/>
          <a:lstStyle/>
          <a:p>
            <a:r>
              <a:rPr lang="zh-CN" altLang="en-US" dirty="0"/>
              <a:t>基于逆动力学反馈控制器的轨迹规划问题</a:t>
            </a:r>
          </a:p>
        </p:txBody>
      </p:sp>
      <p:sp>
        <p:nvSpPr>
          <p:cNvPr id="4" name="文本占位符 3">
            <a:extLst>
              <a:ext uri="{FF2B5EF4-FFF2-40B4-BE49-F238E27FC236}">
                <a16:creationId xmlns:a16="http://schemas.microsoft.com/office/drawing/2014/main" id="{8ECFBE63-9531-F755-7285-CAA1D6B57533}"/>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6577BABC-EAB5-7B8D-3C4B-ADF0A8CF40B5}"/>
              </a:ext>
            </a:extLst>
          </p:cNvPr>
          <p:cNvSpPr>
            <a:spLocks noGrp="1"/>
          </p:cNvSpPr>
          <p:nvPr>
            <p:ph type="body" sz="quarter" idx="13"/>
          </p:nvPr>
        </p:nvSpPr>
        <p:spPr/>
        <p:txBody>
          <a:bodyPr/>
          <a:lstStyle/>
          <a:p>
            <a:endParaRPr lang="zh-CN" altLang="en-US"/>
          </a:p>
        </p:txBody>
      </p:sp>
      <p:sp>
        <p:nvSpPr>
          <p:cNvPr id="7" name="文本框 6">
            <a:extLst>
              <a:ext uri="{FF2B5EF4-FFF2-40B4-BE49-F238E27FC236}">
                <a16:creationId xmlns:a16="http://schemas.microsoft.com/office/drawing/2014/main" id="{80B72A2E-F788-632E-ECB3-3C1DE0498EAB}"/>
              </a:ext>
            </a:extLst>
          </p:cNvPr>
          <p:cNvSpPr txBox="1"/>
          <p:nvPr/>
        </p:nvSpPr>
        <p:spPr>
          <a:xfrm>
            <a:off x="319056" y="824753"/>
            <a:ext cx="11568144" cy="188199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a:t>前面已经实现了基于正、逆运动学的轨迹规划问题，同理，该问题也可以用基于逆动力学反馈线性化控制器实现</a:t>
            </a:r>
            <a:endParaRPr lang="en-US" altLang="zh-CN" sz="2000" dirty="0"/>
          </a:p>
          <a:p>
            <a:pPr marL="342900" indent="-342900">
              <a:lnSpc>
                <a:spcPct val="150000"/>
              </a:lnSpc>
              <a:buFont typeface="Wingdings" panose="05000000000000000000" pitchFamily="2" charset="2"/>
              <a:buChar char="Ø"/>
            </a:pPr>
            <a:r>
              <a:rPr lang="zh-CN" altLang="en-US" sz="2000" dirty="0"/>
              <a:t>实现方案：将由逆运动学求解得到的轨迹编写成一个采样时间为</a:t>
            </a:r>
            <a:r>
              <a:rPr lang="en-US" altLang="zh-CN" sz="2000" dirty="0"/>
              <a:t>0.025s</a:t>
            </a:r>
            <a:r>
              <a:rPr lang="zh-CN" altLang="en-US" sz="2000" dirty="0"/>
              <a:t>的阶跃响应信号，每</a:t>
            </a:r>
            <a:r>
              <a:rPr lang="en-US" altLang="zh-CN" sz="2000" dirty="0"/>
              <a:t>0.025s</a:t>
            </a:r>
            <a:r>
              <a:rPr lang="zh-CN" altLang="en-US" sz="2000" dirty="0"/>
              <a:t>采样一个向量                 作为期望位姿输入控制器中，以期实现轨迹跟踪。</a:t>
            </a:r>
          </a:p>
        </p:txBody>
      </p:sp>
      <p:pic>
        <p:nvPicPr>
          <p:cNvPr id="11" name="图片 10">
            <a:extLst>
              <a:ext uri="{FF2B5EF4-FFF2-40B4-BE49-F238E27FC236}">
                <a16:creationId xmlns:a16="http://schemas.microsoft.com/office/drawing/2014/main" id="{7C4B9A2A-3C0F-91E1-FDB4-A42D2A16515C}"/>
              </a:ext>
            </a:extLst>
          </p:cNvPr>
          <p:cNvPicPr>
            <a:picLocks noChangeAspect="1"/>
          </p:cNvPicPr>
          <p:nvPr/>
        </p:nvPicPr>
        <p:blipFill>
          <a:blip r:embed="rId2"/>
          <a:stretch>
            <a:fillRect/>
          </a:stretch>
        </p:blipFill>
        <p:spPr>
          <a:xfrm>
            <a:off x="2366974" y="2232212"/>
            <a:ext cx="1389623" cy="449878"/>
          </a:xfrm>
          <a:prstGeom prst="rect">
            <a:avLst/>
          </a:prstGeom>
        </p:spPr>
      </p:pic>
      <p:pic>
        <p:nvPicPr>
          <p:cNvPr id="15" name="图片 14">
            <a:extLst>
              <a:ext uri="{FF2B5EF4-FFF2-40B4-BE49-F238E27FC236}">
                <a16:creationId xmlns:a16="http://schemas.microsoft.com/office/drawing/2014/main" id="{1FCB2930-912C-918F-1B53-3599216746FA}"/>
              </a:ext>
            </a:extLst>
          </p:cNvPr>
          <p:cNvPicPr>
            <a:picLocks noChangeAspect="1"/>
          </p:cNvPicPr>
          <p:nvPr/>
        </p:nvPicPr>
        <p:blipFill>
          <a:blip r:embed="rId3"/>
          <a:stretch>
            <a:fillRect/>
          </a:stretch>
        </p:blipFill>
        <p:spPr>
          <a:xfrm>
            <a:off x="319056" y="2968489"/>
            <a:ext cx="6397158" cy="3064758"/>
          </a:xfrm>
          <a:prstGeom prst="rect">
            <a:avLst/>
          </a:prstGeom>
        </p:spPr>
      </p:pic>
      <p:pic>
        <p:nvPicPr>
          <p:cNvPr id="17" name="图片 16">
            <a:extLst>
              <a:ext uri="{FF2B5EF4-FFF2-40B4-BE49-F238E27FC236}">
                <a16:creationId xmlns:a16="http://schemas.microsoft.com/office/drawing/2014/main" id="{3B6A5D72-80E4-E798-8645-221B810AD4F3}"/>
              </a:ext>
            </a:extLst>
          </p:cNvPr>
          <p:cNvPicPr>
            <a:picLocks noChangeAspect="1"/>
          </p:cNvPicPr>
          <p:nvPr/>
        </p:nvPicPr>
        <p:blipFill>
          <a:blip r:embed="rId4"/>
          <a:stretch>
            <a:fillRect/>
          </a:stretch>
        </p:blipFill>
        <p:spPr>
          <a:xfrm>
            <a:off x="6709722" y="2980696"/>
            <a:ext cx="5362575" cy="1933575"/>
          </a:xfrm>
          <a:prstGeom prst="rect">
            <a:avLst/>
          </a:prstGeom>
        </p:spPr>
      </p:pic>
      <p:pic>
        <p:nvPicPr>
          <p:cNvPr id="19" name="图片 18">
            <a:extLst>
              <a:ext uri="{FF2B5EF4-FFF2-40B4-BE49-F238E27FC236}">
                <a16:creationId xmlns:a16="http://schemas.microsoft.com/office/drawing/2014/main" id="{BD8CC12B-6931-B371-C5EF-7DD3CF774607}"/>
              </a:ext>
            </a:extLst>
          </p:cNvPr>
          <p:cNvPicPr>
            <a:picLocks noChangeAspect="1"/>
          </p:cNvPicPr>
          <p:nvPr/>
        </p:nvPicPr>
        <p:blipFill>
          <a:blip r:embed="rId5"/>
          <a:stretch>
            <a:fillRect/>
          </a:stretch>
        </p:blipFill>
        <p:spPr>
          <a:xfrm>
            <a:off x="6716214" y="3853438"/>
            <a:ext cx="5334000" cy="1533525"/>
          </a:xfrm>
          <a:prstGeom prst="rect">
            <a:avLst/>
          </a:prstGeom>
        </p:spPr>
      </p:pic>
      <p:pic>
        <p:nvPicPr>
          <p:cNvPr id="21" name="图片 20">
            <a:extLst>
              <a:ext uri="{FF2B5EF4-FFF2-40B4-BE49-F238E27FC236}">
                <a16:creationId xmlns:a16="http://schemas.microsoft.com/office/drawing/2014/main" id="{7A1B432E-988F-08E3-DCD5-476FAB8D3DAA}"/>
              </a:ext>
            </a:extLst>
          </p:cNvPr>
          <p:cNvPicPr>
            <a:picLocks noChangeAspect="1"/>
          </p:cNvPicPr>
          <p:nvPr/>
        </p:nvPicPr>
        <p:blipFill>
          <a:blip r:embed="rId6"/>
          <a:stretch>
            <a:fillRect/>
          </a:stretch>
        </p:blipFill>
        <p:spPr>
          <a:xfrm>
            <a:off x="6722706" y="4456742"/>
            <a:ext cx="5362575" cy="1609725"/>
          </a:xfrm>
          <a:prstGeom prst="rect">
            <a:avLst/>
          </a:prstGeom>
        </p:spPr>
      </p:pic>
      <p:sp>
        <p:nvSpPr>
          <p:cNvPr id="22" name="矩形 21">
            <a:extLst>
              <a:ext uri="{FF2B5EF4-FFF2-40B4-BE49-F238E27FC236}">
                <a16:creationId xmlns:a16="http://schemas.microsoft.com/office/drawing/2014/main" id="{EBFA896C-F943-9660-1DE5-661F7D38CE56}"/>
              </a:ext>
            </a:extLst>
          </p:cNvPr>
          <p:cNvSpPr/>
          <p:nvPr/>
        </p:nvSpPr>
        <p:spPr>
          <a:xfrm>
            <a:off x="6480658" y="5386963"/>
            <a:ext cx="2726094" cy="6462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6584F06-DCDA-DAD8-4BF7-EA870966B58F}"/>
              </a:ext>
            </a:extLst>
          </p:cNvPr>
          <p:cNvSpPr txBox="1"/>
          <p:nvPr/>
        </p:nvSpPr>
        <p:spPr>
          <a:xfrm>
            <a:off x="9143486" y="5602347"/>
            <a:ext cx="2969994" cy="369332"/>
          </a:xfrm>
          <a:prstGeom prst="rect">
            <a:avLst/>
          </a:prstGeom>
          <a:noFill/>
        </p:spPr>
        <p:txBody>
          <a:bodyPr wrap="square" rtlCol="0">
            <a:spAutoFit/>
          </a:bodyPr>
          <a:lstStyle/>
          <a:p>
            <a:r>
              <a:rPr lang="zh-CN" altLang="en-US" dirty="0"/>
              <a:t>采样时间与运动学仿真相同</a:t>
            </a:r>
          </a:p>
        </p:txBody>
      </p:sp>
    </p:spTree>
    <p:extLst>
      <p:ext uri="{BB962C8B-B14F-4D97-AF65-F5344CB8AC3E}">
        <p14:creationId xmlns:p14="http://schemas.microsoft.com/office/powerpoint/2010/main" val="3876079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3FC00F6-2A6B-C6BE-5B2B-D9675A89952C}"/>
              </a:ext>
            </a:extLst>
          </p:cNvPr>
          <p:cNvSpPr>
            <a:spLocks noGrp="1"/>
          </p:cNvSpPr>
          <p:nvPr>
            <p:ph type="sldNum" sz="quarter" idx="10"/>
          </p:nvPr>
        </p:nvSpPr>
        <p:spPr/>
        <p:txBody>
          <a:bodyPr/>
          <a:lstStyle/>
          <a:p>
            <a:fld id="{6C53781C-E1F6-4315-A39D-61273F2E0596}" type="slidenum">
              <a:rPr lang="zh-CN" altLang="en-US" smtClean="0"/>
              <a:t>31</a:t>
            </a:fld>
            <a:endParaRPr lang="zh-CN" altLang="en-US" dirty="0"/>
          </a:p>
        </p:txBody>
      </p:sp>
      <p:sp>
        <p:nvSpPr>
          <p:cNvPr id="3" name="文本占位符 2">
            <a:extLst>
              <a:ext uri="{FF2B5EF4-FFF2-40B4-BE49-F238E27FC236}">
                <a16:creationId xmlns:a16="http://schemas.microsoft.com/office/drawing/2014/main" id="{5D8720A0-5F59-8943-E03A-EFF75F93CB15}"/>
              </a:ext>
            </a:extLst>
          </p:cNvPr>
          <p:cNvSpPr>
            <a:spLocks noGrp="1"/>
          </p:cNvSpPr>
          <p:nvPr>
            <p:ph type="body" sz="quarter" idx="11"/>
          </p:nvPr>
        </p:nvSpPr>
        <p:spPr/>
        <p:txBody>
          <a:bodyPr/>
          <a:lstStyle/>
          <a:p>
            <a:r>
              <a:rPr lang="zh-CN" altLang="en-US" dirty="0"/>
              <a:t>动力学仿真运行结果</a:t>
            </a:r>
          </a:p>
        </p:txBody>
      </p:sp>
      <p:sp>
        <p:nvSpPr>
          <p:cNvPr id="4" name="文本占位符 3">
            <a:extLst>
              <a:ext uri="{FF2B5EF4-FFF2-40B4-BE49-F238E27FC236}">
                <a16:creationId xmlns:a16="http://schemas.microsoft.com/office/drawing/2014/main" id="{B64D0AB5-5732-D77F-0B9F-3FC71608F05D}"/>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B8ACB99C-11EB-2AA8-8DDB-A285F5E6EE87}"/>
              </a:ext>
            </a:extLst>
          </p:cNvPr>
          <p:cNvSpPr>
            <a:spLocks noGrp="1"/>
          </p:cNvSpPr>
          <p:nvPr>
            <p:ph type="body" sz="quarter" idx="13"/>
          </p:nvPr>
        </p:nvSpPr>
        <p:spPr/>
        <p:txBody>
          <a:bodyPr/>
          <a:lstStyle/>
          <a:p>
            <a:endParaRPr lang="zh-CN" altLang="en-US"/>
          </a:p>
        </p:txBody>
      </p:sp>
      <p:pic>
        <p:nvPicPr>
          <p:cNvPr id="7" name="轨迹规划">
            <a:hlinkClick r:id="" action="ppaction://media"/>
            <a:extLst>
              <a:ext uri="{FF2B5EF4-FFF2-40B4-BE49-F238E27FC236}">
                <a16:creationId xmlns:a16="http://schemas.microsoft.com/office/drawing/2014/main" id="{3D6C2B3E-4186-BCB9-9FD5-C62CBC6549A4}"/>
              </a:ext>
            </a:extLst>
          </p:cNvPr>
          <p:cNvPicPr>
            <a:picLocks noChangeAspect="1"/>
          </p:cNvPicPr>
          <p:nvPr>
            <a:videoFile r:link="rId1"/>
            <p:extLst>
              <p:ext uri="{DAA4B4D4-6D71-4841-9C94-3DE7FCFB9230}">
                <p14:media xmlns:p14="http://schemas.microsoft.com/office/powerpoint/2010/main" r:embed="rId2">
                  <p14:trim end="589"/>
                </p14:media>
              </p:ext>
            </p:extLst>
          </p:nvPr>
        </p:nvPicPr>
        <p:blipFill rotWithShape="1">
          <a:blip r:embed="rId5"/>
          <a:srcRect l="43804" t="20552" r="23549" b="16347"/>
          <a:stretch/>
        </p:blipFill>
        <p:spPr>
          <a:xfrm>
            <a:off x="692620" y="919081"/>
            <a:ext cx="4233128" cy="4500083"/>
          </a:xfrm>
          <a:prstGeom prst="rect">
            <a:avLst/>
          </a:prstGeom>
        </p:spPr>
      </p:pic>
      <p:pic>
        <p:nvPicPr>
          <p:cNvPr id="8" name="轨迹规划对比">
            <a:hlinkClick r:id="" action="ppaction://media"/>
            <a:extLst>
              <a:ext uri="{FF2B5EF4-FFF2-40B4-BE49-F238E27FC236}">
                <a16:creationId xmlns:a16="http://schemas.microsoft.com/office/drawing/2014/main" id="{3209587B-2073-820B-A35B-D212CEC47BD4}"/>
              </a:ext>
            </a:extLst>
          </p:cNvPr>
          <p:cNvPicPr>
            <a:picLocks noChangeAspect="1"/>
          </p:cNvPicPr>
          <p:nvPr>
            <a:videoFile r:link="rId1"/>
            <p:extLst>
              <p:ext uri="{DAA4B4D4-6D71-4841-9C94-3DE7FCFB9230}">
                <p14:media xmlns:p14="http://schemas.microsoft.com/office/powerpoint/2010/main" r:embed="rId3">
                  <p14:trim st="4817"/>
                </p14:media>
              </p:ext>
            </p:extLst>
          </p:nvPr>
        </p:nvPicPr>
        <p:blipFill rotWithShape="1">
          <a:blip r:embed="rId6"/>
          <a:srcRect l="31672" t="2158" r="31490" b="39944"/>
          <a:stretch/>
        </p:blipFill>
        <p:spPr>
          <a:xfrm>
            <a:off x="6642334" y="1313329"/>
            <a:ext cx="4874464" cy="4105835"/>
          </a:xfrm>
          <a:prstGeom prst="rect">
            <a:avLst/>
          </a:prstGeom>
        </p:spPr>
      </p:pic>
      <p:sp>
        <p:nvSpPr>
          <p:cNvPr id="9" name="文本框 8">
            <a:extLst>
              <a:ext uri="{FF2B5EF4-FFF2-40B4-BE49-F238E27FC236}">
                <a16:creationId xmlns:a16="http://schemas.microsoft.com/office/drawing/2014/main" id="{972FBBF1-9F00-5DD3-95FE-3EAE51E5513E}"/>
              </a:ext>
            </a:extLst>
          </p:cNvPr>
          <p:cNvSpPr txBox="1"/>
          <p:nvPr/>
        </p:nvSpPr>
        <p:spPr>
          <a:xfrm>
            <a:off x="564694" y="5696100"/>
            <a:ext cx="4488980" cy="369332"/>
          </a:xfrm>
          <a:prstGeom prst="rect">
            <a:avLst/>
          </a:prstGeom>
          <a:noFill/>
        </p:spPr>
        <p:txBody>
          <a:bodyPr wrap="square" rtlCol="0">
            <a:spAutoFit/>
          </a:bodyPr>
          <a:lstStyle/>
          <a:p>
            <a:pPr algn="ctr"/>
            <a:r>
              <a:rPr lang="zh-CN" altLang="en-US" dirty="0"/>
              <a:t>动力学仿真结果</a:t>
            </a:r>
          </a:p>
        </p:txBody>
      </p:sp>
      <p:sp>
        <p:nvSpPr>
          <p:cNvPr id="10" name="文本框 9">
            <a:extLst>
              <a:ext uri="{FF2B5EF4-FFF2-40B4-BE49-F238E27FC236}">
                <a16:creationId xmlns:a16="http://schemas.microsoft.com/office/drawing/2014/main" id="{1252ECB7-9739-451C-9346-B9384A6A875C}"/>
              </a:ext>
            </a:extLst>
          </p:cNvPr>
          <p:cNvSpPr txBox="1"/>
          <p:nvPr/>
        </p:nvSpPr>
        <p:spPr>
          <a:xfrm>
            <a:off x="6835076" y="5747143"/>
            <a:ext cx="4488980" cy="369332"/>
          </a:xfrm>
          <a:prstGeom prst="rect">
            <a:avLst/>
          </a:prstGeom>
          <a:noFill/>
        </p:spPr>
        <p:txBody>
          <a:bodyPr wrap="square" rtlCol="0">
            <a:spAutoFit/>
          </a:bodyPr>
          <a:lstStyle/>
          <a:p>
            <a:pPr algn="ctr"/>
            <a:r>
              <a:rPr lang="zh-CN" altLang="en-US" dirty="0"/>
              <a:t>运动学仿真结果</a:t>
            </a:r>
          </a:p>
        </p:txBody>
      </p:sp>
    </p:spTree>
    <p:extLst>
      <p:ext uri="{BB962C8B-B14F-4D97-AF65-F5344CB8AC3E}">
        <p14:creationId xmlns:p14="http://schemas.microsoft.com/office/powerpoint/2010/main" val="815226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0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40B76A-CA2E-FAE7-15A9-8A3B5824BD9D}"/>
              </a:ext>
            </a:extLst>
          </p:cNvPr>
          <p:cNvSpPr>
            <a:spLocks noGrp="1"/>
          </p:cNvSpPr>
          <p:nvPr>
            <p:ph type="sldNum" sz="quarter" idx="10"/>
          </p:nvPr>
        </p:nvSpPr>
        <p:spPr/>
        <p:txBody>
          <a:bodyPr/>
          <a:lstStyle/>
          <a:p>
            <a:fld id="{6C53781C-E1F6-4315-A39D-61273F2E0596}" type="slidenum">
              <a:rPr lang="zh-CN" altLang="en-US" smtClean="0"/>
              <a:t>32</a:t>
            </a:fld>
            <a:endParaRPr lang="zh-CN" altLang="en-US" dirty="0"/>
          </a:p>
        </p:txBody>
      </p:sp>
      <p:sp>
        <p:nvSpPr>
          <p:cNvPr id="3" name="文本占位符 2">
            <a:extLst>
              <a:ext uri="{FF2B5EF4-FFF2-40B4-BE49-F238E27FC236}">
                <a16:creationId xmlns:a16="http://schemas.microsoft.com/office/drawing/2014/main" id="{89722EC9-D639-EEA3-7FDD-C5E32DB5E725}"/>
              </a:ext>
            </a:extLst>
          </p:cNvPr>
          <p:cNvSpPr>
            <a:spLocks noGrp="1"/>
          </p:cNvSpPr>
          <p:nvPr>
            <p:ph type="body" sz="quarter" idx="11"/>
          </p:nvPr>
        </p:nvSpPr>
        <p:spPr/>
        <p:txBody>
          <a:bodyPr/>
          <a:lstStyle/>
          <a:p>
            <a:r>
              <a:rPr lang="zh-CN" altLang="en-US" dirty="0"/>
              <a:t>动力学仿真运行结果</a:t>
            </a:r>
          </a:p>
        </p:txBody>
      </p:sp>
      <p:sp>
        <p:nvSpPr>
          <p:cNvPr id="4" name="文本占位符 3">
            <a:extLst>
              <a:ext uri="{FF2B5EF4-FFF2-40B4-BE49-F238E27FC236}">
                <a16:creationId xmlns:a16="http://schemas.microsoft.com/office/drawing/2014/main" id="{484701BA-221F-1A5A-1D7E-F3E5250B5326}"/>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8A5FEC82-7744-D8CF-ECE4-F036BA4B7D0B}"/>
              </a:ext>
            </a:extLst>
          </p:cNvPr>
          <p:cNvSpPr>
            <a:spLocks noGrp="1"/>
          </p:cNvSpPr>
          <p:nvPr>
            <p:ph type="body" sz="quarter" idx="13"/>
          </p:nvPr>
        </p:nvSpPr>
        <p:spPr/>
        <p:txBody>
          <a:bodyPr/>
          <a:lstStyle/>
          <a:p>
            <a:endParaRPr lang="zh-CN" altLang="en-US"/>
          </a:p>
        </p:txBody>
      </p:sp>
      <p:pic>
        <p:nvPicPr>
          <p:cNvPr id="8" name="图片 7">
            <a:extLst>
              <a:ext uri="{FF2B5EF4-FFF2-40B4-BE49-F238E27FC236}">
                <a16:creationId xmlns:a16="http://schemas.microsoft.com/office/drawing/2014/main" id="{7DA217BF-9BA8-8F1C-6E9F-B1B1FFC3AF51}"/>
              </a:ext>
            </a:extLst>
          </p:cNvPr>
          <p:cNvPicPr>
            <a:picLocks noChangeAspect="1"/>
          </p:cNvPicPr>
          <p:nvPr/>
        </p:nvPicPr>
        <p:blipFill>
          <a:blip r:embed="rId2"/>
          <a:stretch>
            <a:fillRect/>
          </a:stretch>
        </p:blipFill>
        <p:spPr>
          <a:xfrm>
            <a:off x="319056" y="770965"/>
            <a:ext cx="11344026" cy="4948518"/>
          </a:xfrm>
          <a:prstGeom prst="rect">
            <a:avLst/>
          </a:prstGeom>
        </p:spPr>
      </p:pic>
      <p:sp>
        <p:nvSpPr>
          <p:cNvPr id="15" name="文本框 14">
            <a:extLst>
              <a:ext uri="{FF2B5EF4-FFF2-40B4-BE49-F238E27FC236}">
                <a16:creationId xmlns:a16="http://schemas.microsoft.com/office/drawing/2014/main" id="{CD986007-0FA8-9DA7-1342-849390AABD6E}"/>
              </a:ext>
            </a:extLst>
          </p:cNvPr>
          <p:cNvSpPr txBox="1"/>
          <p:nvPr/>
        </p:nvSpPr>
        <p:spPr>
          <a:xfrm>
            <a:off x="5426586" y="5894525"/>
            <a:ext cx="1338828" cy="369332"/>
          </a:xfrm>
          <a:prstGeom prst="rect">
            <a:avLst/>
          </a:prstGeom>
          <a:noFill/>
        </p:spPr>
        <p:txBody>
          <a:bodyPr wrap="none" rtlCol="0">
            <a:spAutoFit/>
          </a:bodyPr>
          <a:lstStyle/>
          <a:p>
            <a:r>
              <a:rPr lang="zh-CN" altLang="en-US" dirty="0"/>
              <a:t>控制器输入</a:t>
            </a:r>
          </a:p>
        </p:txBody>
      </p:sp>
    </p:spTree>
    <p:extLst>
      <p:ext uri="{BB962C8B-B14F-4D97-AF65-F5344CB8AC3E}">
        <p14:creationId xmlns:p14="http://schemas.microsoft.com/office/powerpoint/2010/main" val="24713523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996777-2219-2FD0-8ADE-F647D84B5E06}"/>
              </a:ext>
            </a:extLst>
          </p:cNvPr>
          <p:cNvSpPr>
            <a:spLocks noGrp="1"/>
          </p:cNvSpPr>
          <p:nvPr>
            <p:ph type="sldNum" sz="quarter" idx="10"/>
          </p:nvPr>
        </p:nvSpPr>
        <p:spPr/>
        <p:txBody>
          <a:bodyPr/>
          <a:lstStyle/>
          <a:p>
            <a:fld id="{6C53781C-E1F6-4315-A39D-61273F2E0596}" type="slidenum">
              <a:rPr lang="zh-CN" altLang="en-US" smtClean="0"/>
              <a:t>33</a:t>
            </a:fld>
            <a:endParaRPr lang="zh-CN" altLang="en-US" dirty="0"/>
          </a:p>
        </p:txBody>
      </p:sp>
      <p:sp>
        <p:nvSpPr>
          <p:cNvPr id="3" name="文本占位符 2">
            <a:extLst>
              <a:ext uri="{FF2B5EF4-FFF2-40B4-BE49-F238E27FC236}">
                <a16:creationId xmlns:a16="http://schemas.microsoft.com/office/drawing/2014/main" id="{70EE49D4-24C7-F7E4-9585-117EAA1283B8}"/>
              </a:ext>
            </a:extLst>
          </p:cNvPr>
          <p:cNvSpPr>
            <a:spLocks noGrp="1"/>
          </p:cNvSpPr>
          <p:nvPr>
            <p:ph type="body" sz="quarter" idx="11"/>
          </p:nvPr>
        </p:nvSpPr>
        <p:spPr/>
        <p:txBody>
          <a:bodyPr/>
          <a:lstStyle/>
          <a:p>
            <a:r>
              <a:rPr lang="zh-CN" altLang="en-US" dirty="0"/>
              <a:t>动力学仿真结果</a:t>
            </a:r>
          </a:p>
        </p:txBody>
      </p:sp>
      <p:sp>
        <p:nvSpPr>
          <p:cNvPr id="4" name="文本占位符 3">
            <a:extLst>
              <a:ext uri="{FF2B5EF4-FFF2-40B4-BE49-F238E27FC236}">
                <a16:creationId xmlns:a16="http://schemas.microsoft.com/office/drawing/2014/main" id="{1243B391-FC03-D6AD-ADEC-2F7688F0E838}"/>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42C11493-AEED-B761-25A5-C103CF9868DB}"/>
              </a:ext>
            </a:extLst>
          </p:cNvPr>
          <p:cNvSpPr>
            <a:spLocks noGrp="1"/>
          </p:cNvSpPr>
          <p:nvPr>
            <p:ph type="body" sz="quarter" idx="13"/>
          </p:nvPr>
        </p:nvSpPr>
        <p:spPr/>
        <p:txBody>
          <a:bodyPr/>
          <a:lstStyle/>
          <a:p>
            <a:endParaRPr lang="zh-CN" altLang="en-US"/>
          </a:p>
        </p:txBody>
      </p:sp>
      <p:pic>
        <p:nvPicPr>
          <p:cNvPr id="8" name="图片 7">
            <a:extLst>
              <a:ext uri="{FF2B5EF4-FFF2-40B4-BE49-F238E27FC236}">
                <a16:creationId xmlns:a16="http://schemas.microsoft.com/office/drawing/2014/main" id="{4BC7BCC7-E94D-C375-0195-D8E9B7BB4430}"/>
              </a:ext>
            </a:extLst>
          </p:cNvPr>
          <p:cNvPicPr>
            <a:picLocks noChangeAspect="1"/>
          </p:cNvPicPr>
          <p:nvPr/>
        </p:nvPicPr>
        <p:blipFill rotWithShape="1">
          <a:blip r:embed="rId2"/>
          <a:srcRect b="66487"/>
          <a:stretch/>
        </p:blipFill>
        <p:spPr>
          <a:xfrm>
            <a:off x="92378" y="2332991"/>
            <a:ext cx="3999162" cy="2298326"/>
          </a:xfrm>
          <a:prstGeom prst="rect">
            <a:avLst/>
          </a:prstGeom>
        </p:spPr>
      </p:pic>
      <p:pic>
        <p:nvPicPr>
          <p:cNvPr id="9" name="图片 8">
            <a:extLst>
              <a:ext uri="{FF2B5EF4-FFF2-40B4-BE49-F238E27FC236}">
                <a16:creationId xmlns:a16="http://schemas.microsoft.com/office/drawing/2014/main" id="{914CB0C3-33B0-A8F8-DD9C-91E0555F6126}"/>
              </a:ext>
            </a:extLst>
          </p:cNvPr>
          <p:cNvPicPr>
            <a:picLocks noChangeAspect="1"/>
          </p:cNvPicPr>
          <p:nvPr/>
        </p:nvPicPr>
        <p:blipFill rotWithShape="1">
          <a:blip r:embed="rId2"/>
          <a:srcRect t="67148"/>
          <a:stretch/>
        </p:blipFill>
        <p:spPr>
          <a:xfrm>
            <a:off x="8192838" y="2387023"/>
            <a:ext cx="3999162" cy="2252967"/>
          </a:xfrm>
          <a:prstGeom prst="rect">
            <a:avLst/>
          </a:prstGeom>
        </p:spPr>
      </p:pic>
      <p:pic>
        <p:nvPicPr>
          <p:cNvPr id="10" name="图片 9">
            <a:extLst>
              <a:ext uri="{FF2B5EF4-FFF2-40B4-BE49-F238E27FC236}">
                <a16:creationId xmlns:a16="http://schemas.microsoft.com/office/drawing/2014/main" id="{2341D393-C90C-866D-A749-155ACBE29AA9}"/>
              </a:ext>
            </a:extLst>
          </p:cNvPr>
          <p:cNvPicPr>
            <a:picLocks noChangeAspect="1"/>
          </p:cNvPicPr>
          <p:nvPr/>
        </p:nvPicPr>
        <p:blipFill rotWithShape="1">
          <a:blip r:embed="rId2"/>
          <a:srcRect t="33609" b="33540"/>
          <a:stretch/>
        </p:blipFill>
        <p:spPr>
          <a:xfrm>
            <a:off x="4142608" y="2355670"/>
            <a:ext cx="3999162" cy="2252967"/>
          </a:xfrm>
          <a:prstGeom prst="rect">
            <a:avLst/>
          </a:prstGeom>
        </p:spPr>
      </p:pic>
    </p:spTree>
    <p:extLst>
      <p:ext uri="{BB962C8B-B14F-4D97-AF65-F5344CB8AC3E}">
        <p14:creationId xmlns:p14="http://schemas.microsoft.com/office/powerpoint/2010/main" val="1778399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40B76A-CA2E-FAE7-15A9-8A3B5824BD9D}"/>
              </a:ext>
            </a:extLst>
          </p:cNvPr>
          <p:cNvSpPr>
            <a:spLocks noGrp="1"/>
          </p:cNvSpPr>
          <p:nvPr>
            <p:ph type="sldNum" sz="quarter" idx="10"/>
          </p:nvPr>
        </p:nvSpPr>
        <p:spPr/>
        <p:txBody>
          <a:bodyPr/>
          <a:lstStyle/>
          <a:p>
            <a:fld id="{6C53781C-E1F6-4315-A39D-61273F2E0596}" type="slidenum">
              <a:rPr lang="zh-CN" altLang="en-US" smtClean="0"/>
              <a:t>34</a:t>
            </a:fld>
            <a:endParaRPr lang="zh-CN" altLang="en-US" dirty="0"/>
          </a:p>
        </p:txBody>
      </p:sp>
      <p:sp>
        <p:nvSpPr>
          <p:cNvPr id="3" name="文本占位符 2">
            <a:extLst>
              <a:ext uri="{FF2B5EF4-FFF2-40B4-BE49-F238E27FC236}">
                <a16:creationId xmlns:a16="http://schemas.microsoft.com/office/drawing/2014/main" id="{89722EC9-D639-EEA3-7FDD-C5E32DB5E725}"/>
              </a:ext>
            </a:extLst>
          </p:cNvPr>
          <p:cNvSpPr>
            <a:spLocks noGrp="1"/>
          </p:cNvSpPr>
          <p:nvPr>
            <p:ph type="body" sz="quarter" idx="11"/>
          </p:nvPr>
        </p:nvSpPr>
        <p:spPr/>
        <p:txBody>
          <a:bodyPr/>
          <a:lstStyle/>
          <a:p>
            <a:r>
              <a:rPr lang="zh-CN" altLang="en-US" dirty="0"/>
              <a:t>动力学仿真运行结果</a:t>
            </a:r>
          </a:p>
        </p:txBody>
      </p:sp>
      <p:sp>
        <p:nvSpPr>
          <p:cNvPr id="4" name="文本占位符 3">
            <a:extLst>
              <a:ext uri="{FF2B5EF4-FFF2-40B4-BE49-F238E27FC236}">
                <a16:creationId xmlns:a16="http://schemas.microsoft.com/office/drawing/2014/main" id="{484701BA-221F-1A5A-1D7E-F3E5250B5326}"/>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8A5FEC82-7744-D8CF-ECE4-F036BA4B7D0B}"/>
              </a:ext>
            </a:extLst>
          </p:cNvPr>
          <p:cNvSpPr>
            <a:spLocks noGrp="1"/>
          </p:cNvSpPr>
          <p:nvPr>
            <p:ph type="body" sz="quarter" idx="13"/>
          </p:nvPr>
        </p:nvSpPr>
        <p:spPr/>
        <p:txBody>
          <a:bodyPr/>
          <a:lstStyle/>
          <a:p>
            <a:endParaRPr lang="zh-CN" altLang="en-US"/>
          </a:p>
        </p:txBody>
      </p:sp>
      <p:pic>
        <p:nvPicPr>
          <p:cNvPr id="10" name="图片 9">
            <a:extLst>
              <a:ext uri="{FF2B5EF4-FFF2-40B4-BE49-F238E27FC236}">
                <a16:creationId xmlns:a16="http://schemas.microsoft.com/office/drawing/2014/main" id="{82AB5864-E162-5308-A0AA-9EE438242DA6}"/>
              </a:ext>
            </a:extLst>
          </p:cNvPr>
          <p:cNvPicPr>
            <a:picLocks noChangeAspect="1"/>
          </p:cNvPicPr>
          <p:nvPr/>
        </p:nvPicPr>
        <p:blipFill>
          <a:blip r:embed="rId2"/>
          <a:stretch>
            <a:fillRect/>
          </a:stretch>
        </p:blipFill>
        <p:spPr>
          <a:xfrm>
            <a:off x="1013750" y="767834"/>
            <a:ext cx="3248768" cy="2922494"/>
          </a:xfrm>
          <a:prstGeom prst="rect">
            <a:avLst/>
          </a:prstGeom>
        </p:spPr>
      </p:pic>
      <p:pic>
        <p:nvPicPr>
          <p:cNvPr id="12" name="图片 11">
            <a:extLst>
              <a:ext uri="{FF2B5EF4-FFF2-40B4-BE49-F238E27FC236}">
                <a16:creationId xmlns:a16="http://schemas.microsoft.com/office/drawing/2014/main" id="{DD374485-4237-3A08-C30D-F040E21999D1}"/>
              </a:ext>
            </a:extLst>
          </p:cNvPr>
          <p:cNvPicPr>
            <a:picLocks noChangeAspect="1"/>
          </p:cNvPicPr>
          <p:nvPr/>
        </p:nvPicPr>
        <p:blipFill>
          <a:blip r:embed="rId3"/>
          <a:stretch>
            <a:fillRect/>
          </a:stretch>
        </p:blipFill>
        <p:spPr>
          <a:xfrm>
            <a:off x="6366797" y="767834"/>
            <a:ext cx="3437027" cy="2949584"/>
          </a:xfrm>
          <a:prstGeom prst="rect">
            <a:avLst/>
          </a:prstGeom>
        </p:spPr>
      </p:pic>
      <p:pic>
        <p:nvPicPr>
          <p:cNvPr id="14" name="图片 13">
            <a:extLst>
              <a:ext uri="{FF2B5EF4-FFF2-40B4-BE49-F238E27FC236}">
                <a16:creationId xmlns:a16="http://schemas.microsoft.com/office/drawing/2014/main" id="{DDF8D070-DBAB-CB12-6AB0-7552993AE55D}"/>
              </a:ext>
            </a:extLst>
          </p:cNvPr>
          <p:cNvPicPr>
            <a:picLocks noChangeAspect="1"/>
          </p:cNvPicPr>
          <p:nvPr/>
        </p:nvPicPr>
        <p:blipFill>
          <a:blip r:embed="rId4"/>
          <a:stretch>
            <a:fillRect/>
          </a:stretch>
        </p:blipFill>
        <p:spPr>
          <a:xfrm>
            <a:off x="887637" y="3793387"/>
            <a:ext cx="3901303" cy="2599569"/>
          </a:xfrm>
          <a:prstGeom prst="rect">
            <a:avLst/>
          </a:prstGeom>
        </p:spPr>
      </p:pic>
      <p:sp>
        <p:nvSpPr>
          <p:cNvPr id="6" name="文本框 5">
            <a:extLst>
              <a:ext uri="{FF2B5EF4-FFF2-40B4-BE49-F238E27FC236}">
                <a16:creationId xmlns:a16="http://schemas.microsoft.com/office/drawing/2014/main" id="{A219A371-5005-FD98-083E-FFD72A7E0019}"/>
              </a:ext>
            </a:extLst>
          </p:cNvPr>
          <p:cNvSpPr txBox="1"/>
          <p:nvPr/>
        </p:nvSpPr>
        <p:spPr>
          <a:xfrm>
            <a:off x="5656729" y="4631506"/>
            <a:ext cx="54864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可以看到，除了加速度曲线存在比较大的抖动，构型曲线以及速度曲线都与运动学仿真得到的结果一致，加速度曲线的中心线曲线近似接近于运动学仿真的结果。</a:t>
            </a:r>
          </a:p>
        </p:txBody>
      </p:sp>
    </p:spTree>
    <p:extLst>
      <p:ext uri="{BB962C8B-B14F-4D97-AF65-F5344CB8AC3E}">
        <p14:creationId xmlns:p14="http://schemas.microsoft.com/office/powerpoint/2010/main" val="714171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1A83EE26-2707-8E4E-BE42-9F4A5CDEA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855" b="785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E0D1632-D3A5-4619-849E-297DE7FBFC92}"/>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矩形 9">
            <a:extLst>
              <a:ext uri="{FF2B5EF4-FFF2-40B4-BE49-F238E27FC236}">
                <a16:creationId xmlns:a16="http://schemas.microsoft.com/office/drawing/2014/main" id="{C0F82F8F-EBDF-4A17-B1DB-59C65D3D553F}"/>
              </a:ext>
            </a:extLst>
          </p:cNvPr>
          <p:cNvSpPr/>
          <p:nvPr/>
        </p:nvSpPr>
        <p:spPr>
          <a:xfrm>
            <a:off x="3028818" y="-6066"/>
            <a:ext cx="1553631" cy="1569660"/>
          </a:xfrm>
          <a:prstGeom prst="rect">
            <a:avLst/>
          </a:prstGeom>
          <a:solidFill>
            <a:schemeClr val="accent1"/>
          </a:solidFill>
        </p:spPr>
        <p:txBody>
          <a:bodyPr wrap="none">
            <a:spAutoFit/>
          </a:bodyPr>
          <a:lstStyle/>
          <a:p>
            <a:pPr lvl="0" algn="ctr"/>
            <a:r>
              <a:rPr lang="en-US" altLang="zh-CN" sz="9600" b="1" dirty="0">
                <a:solidFill>
                  <a:schemeClr val="bg1"/>
                </a:solidFill>
                <a:cs typeface="+mn-ea"/>
                <a:sym typeface="+mn-lt"/>
              </a:rPr>
              <a:t>04</a:t>
            </a:r>
            <a:endParaRPr lang="zh-CN" altLang="en-US" sz="9600" b="1" dirty="0">
              <a:solidFill>
                <a:schemeClr val="bg1"/>
              </a:solidFill>
              <a:cs typeface="+mn-ea"/>
              <a:sym typeface="+mn-lt"/>
            </a:endParaRPr>
          </a:p>
        </p:txBody>
      </p:sp>
      <p:sp>
        <p:nvSpPr>
          <p:cNvPr id="22" name="矩形 21">
            <a:extLst>
              <a:ext uri="{FF2B5EF4-FFF2-40B4-BE49-F238E27FC236}">
                <a16:creationId xmlns:a16="http://schemas.microsoft.com/office/drawing/2014/main" id="{E2E6FA45-2C35-41E5-8C34-01D38CD67993}"/>
              </a:ext>
            </a:extLst>
          </p:cNvPr>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3" name="图片 22" descr="图片包含 建筑物&#10;&#10;自动生成的说明">
            <a:extLst>
              <a:ext uri="{FF2B5EF4-FFF2-40B4-BE49-F238E27FC236}">
                <a16:creationId xmlns:a16="http://schemas.microsoft.com/office/drawing/2014/main" id="{4AC1A39E-845E-4C9A-BBF2-8C993739B919}"/>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2" name="文本框 1">
            <a:extLst>
              <a:ext uri="{FF2B5EF4-FFF2-40B4-BE49-F238E27FC236}">
                <a16:creationId xmlns:a16="http://schemas.microsoft.com/office/drawing/2014/main" id="{9A7ADD92-E13E-4C37-BF8B-E7A43B0817AC}"/>
              </a:ext>
            </a:extLst>
          </p:cNvPr>
          <p:cNvSpPr txBox="1"/>
          <p:nvPr/>
        </p:nvSpPr>
        <p:spPr>
          <a:xfrm>
            <a:off x="2052925" y="3364238"/>
            <a:ext cx="3567450" cy="461665"/>
          </a:xfrm>
          <a:prstGeom prst="rect">
            <a:avLst/>
          </a:prstGeom>
          <a:noFill/>
        </p:spPr>
        <p:txBody>
          <a:bodyPr wrap="square" rtlCol="0">
            <a:spAutoFit/>
          </a:bodyPr>
          <a:lstStyle/>
          <a:p>
            <a:pPr algn="ctr"/>
            <a:r>
              <a:rPr lang="en-US" altLang="zh-CN" sz="2400" b="1" i="1" dirty="0">
                <a:solidFill>
                  <a:schemeClr val="bg2">
                    <a:lumMod val="75000"/>
                    <a:alpha val="90000"/>
                  </a:schemeClr>
                </a:solidFill>
                <a:cs typeface="+mn-ea"/>
                <a:sym typeface="+mn-lt"/>
              </a:rPr>
              <a:t>Summary and mission</a:t>
            </a:r>
            <a:endParaRPr lang="zh-CN" altLang="en-US" sz="2400" b="1" i="1" dirty="0">
              <a:solidFill>
                <a:schemeClr val="bg2">
                  <a:lumMod val="75000"/>
                  <a:alpha val="90000"/>
                </a:schemeClr>
              </a:solidFill>
              <a:cs typeface="+mn-ea"/>
              <a:sym typeface="+mn-lt"/>
            </a:endParaRPr>
          </a:p>
        </p:txBody>
      </p:sp>
      <p:sp>
        <p:nvSpPr>
          <p:cNvPr id="15" name="矩形 14">
            <a:extLst>
              <a:ext uri="{FF2B5EF4-FFF2-40B4-BE49-F238E27FC236}">
                <a16:creationId xmlns:a16="http://schemas.microsoft.com/office/drawing/2014/main" id="{AE67F88C-F229-45E2-8D35-07E48CE22337}"/>
              </a:ext>
            </a:extLst>
          </p:cNvPr>
          <p:cNvSpPr/>
          <p:nvPr/>
        </p:nvSpPr>
        <p:spPr>
          <a:xfrm>
            <a:off x="2461699" y="2246375"/>
            <a:ext cx="2749902" cy="707886"/>
          </a:xfrm>
          <a:prstGeom prst="rect">
            <a:avLst/>
          </a:prstGeom>
        </p:spPr>
        <p:txBody>
          <a:bodyPr wrap="square">
            <a:spAutoFit/>
          </a:bodyPr>
          <a:lstStyle/>
          <a:p>
            <a:r>
              <a:rPr lang="zh-CN" altLang="en-US" sz="4000" b="1" dirty="0">
                <a:solidFill>
                  <a:srgbClr val="C8161E"/>
                </a:solidFill>
                <a:cs typeface="+mn-ea"/>
                <a:sym typeface="+mn-lt"/>
              </a:rPr>
              <a:t>总结与分工</a:t>
            </a:r>
          </a:p>
        </p:txBody>
      </p:sp>
      <p:sp>
        <p:nvSpPr>
          <p:cNvPr id="3" name="灯片编号占位符 2">
            <a:extLst>
              <a:ext uri="{FF2B5EF4-FFF2-40B4-BE49-F238E27FC236}">
                <a16:creationId xmlns:a16="http://schemas.microsoft.com/office/drawing/2014/main" id="{4D4F231C-3CB1-2446-A57E-FAC5FC387A59}"/>
              </a:ext>
            </a:extLst>
          </p:cNvPr>
          <p:cNvSpPr>
            <a:spLocks noGrp="1"/>
          </p:cNvSpPr>
          <p:nvPr>
            <p:ph type="sldNum" sz="quarter" idx="10"/>
          </p:nvPr>
        </p:nvSpPr>
        <p:spPr/>
        <p:txBody>
          <a:bodyPr/>
          <a:lstStyle/>
          <a:p>
            <a:fld id="{6C53781C-E1F6-4315-A39D-61273F2E0596}" type="slidenum">
              <a:rPr lang="zh-CN" altLang="en-US" smtClean="0">
                <a:cs typeface="+mn-ea"/>
                <a:sym typeface="+mn-lt"/>
              </a:rPr>
              <a:pPr/>
              <a:t>35</a:t>
            </a:fld>
            <a:endParaRPr lang="zh-CN" altLang="en-US" dirty="0">
              <a:cs typeface="+mn-ea"/>
              <a:sym typeface="+mn-lt"/>
            </a:endParaRPr>
          </a:p>
        </p:txBody>
      </p:sp>
    </p:spTree>
    <p:extLst>
      <p:ext uri="{BB962C8B-B14F-4D97-AF65-F5344CB8AC3E}">
        <p14:creationId xmlns:p14="http://schemas.microsoft.com/office/powerpoint/2010/main" val="3868929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1938655"/>
            <a:ext cx="12192000" cy="2014220"/>
          </a:xfrm>
          <a:prstGeom prst="rect">
            <a:avLst/>
          </a:prstGeom>
          <a:solidFill>
            <a:schemeClr val="accent6">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文本占位符 1"/>
          <p:cNvSpPr>
            <a:spLocks noGrp="1"/>
          </p:cNvSpPr>
          <p:nvPr>
            <p:ph type="body" sz="quarter" idx="11"/>
          </p:nvPr>
        </p:nvSpPr>
        <p:spPr/>
        <p:txBody>
          <a:bodyPr/>
          <a:lstStyle/>
          <a:p>
            <a:r>
              <a:rPr kumimoji="1" lang="zh-CN" altLang="en-US" dirty="0">
                <a:cs typeface="+mn-ea"/>
                <a:sym typeface="+mn-lt"/>
              </a:rPr>
              <a:t>项目意义</a:t>
            </a:r>
            <a:r>
              <a:rPr lang="zh-CN" altLang="zh-CN" dirty="0">
                <a:cs typeface="+mn-ea"/>
                <a:sym typeface="+mn-lt"/>
              </a:rPr>
              <a:t> </a:t>
            </a:r>
            <a:endParaRPr kumimoji="1" lang="zh-CN" altLang="en-US" dirty="0">
              <a:cs typeface="+mn-ea"/>
              <a:sym typeface="+mn-lt"/>
            </a:endParaRPr>
          </a:p>
        </p:txBody>
      </p:sp>
      <p:sp>
        <p:nvSpPr>
          <p:cNvPr id="3" name="文本占位符 2"/>
          <p:cNvSpPr>
            <a:spLocks noGrp="1"/>
          </p:cNvSpPr>
          <p:nvPr>
            <p:ph type="body" sz="quarter" idx="12"/>
          </p:nvPr>
        </p:nvSpPr>
        <p:spPr/>
        <p:txBody>
          <a:bodyPr/>
          <a:lstStyle/>
          <a:p>
            <a:endParaRPr kumimoji="1" lang="zh-CN" altLang="en-US" dirty="0">
              <a:cs typeface="+mn-ea"/>
              <a:sym typeface="+mn-lt"/>
            </a:endParaRPr>
          </a:p>
        </p:txBody>
      </p:sp>
      <p:sp>
        <p:nvSpPr>
          <p:cNvPr id="4" name="文本占位符 3"/>
          <p:cNvSpPr>
            <a:spLocks noGrp="1"/>
          </p:cNvSpPr>
          <p:nvPr>
            <p:ph type="body" sz="quarter" idx="13"/>
          </p:nvPr>
        </p:nvSpPr>
        <p:spPr/>
        <p:txBody>
          <a:bodyPr/>
          <a:lstStyle/>
          <a:p>
            <a:endParaRPr kumimoji="1" lang="zh-CN" altLang="en-US">
              <a:cs typeface="+mn-ea"/>
              <a:sym typeface="+mn-lt"/>
            </a:endParaRPr>
          </a:p>
        </p:txBody>
      </p:sp>
      <p:pic>
        <p:nvPicPr>
          <p:cNvPr id="14" name="图片 13"/>
          <p:cNvPicPr>
            <a:picLocks noChangeAspect="1" noChangeArrowheads="1"/>
          </p:cNvPicPr>
          <p:nvPr/>
        </p:nvPicPr>
        <p:blipFill>
          <a:blip r:embed="rId2">
            <a:extLst>
              <a:ext uri="{28A0092B-C50C-407E-A947-70E740481C1C}">
                <a14:useLocalDpi xmlns:a14="http://schemas.microsoft.com/office/drawing/2010/main" val="0"/>
              </a:ext>
            </a:extLst>
          </a:blip>
          <a:srcRect t="16984" b="16984"/>
          <a:stretch/>
        </p:blipFill>
        <p:spPr bwMode="auto">
          <a:xfrm>
            <a:off x="674006" y="1965863"/>
            <a:ext cx="1987200" cy="1987200"/>
          </a:xfrm>
          <a:custGeom>
            <a:avLst/>
            <a:gdLst>
              <a:gd name="connsiteX0" fmla="*/ 3132667 w 6265334"/>
              <a:gd name="connsiteY0" fmla="*/ 0 h 6265334"/>
              <a:gd name="connsiteX1" fmla="*/ 6265334 w 6265334"/>
              <a:gd name="connsiteY1" fmla="*/ 3132667 h 6265334"/>
              <a:gd name="connsiteX2" fmla="*/ 3132667 w 6265334"/>
              <a:gd name="connsiteY2" fmla="*/ 6265334 h 6265334"/>
              <a:gd name="connsiteX3" fmla="*/ 0 w 6265334"/>
              <a:gd name="connsiteY3" fmla="*/ 3132667 h 6265334"/>
              <a:gd name="connsiteX4" fmla="*/ 3132667 w 6265334"/>
              <a:gd name="connsiteY4" fmla="*/ 0 h 626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5334" h="6265334">
                <a:moveTo>
                  <a:pt x="3132667" y="0"/>
                </a:moveTo>
                <a:cubicBezTo>
                  <a:pt x="4862791" y="0"/>
                  <a:pt x="6265334" y="1402543"/>
                  <a:pt x="6265334" y="3132667"/>
                </a:cubicBezTo>
                <a:cubicBezTo>
                  <a:pt x="6265334" y="4862791"/>
                  <a:pt x="4862791" y="6265334"/>
                  <a:pt x="3132667" y="6265334"/>
                </a:cubicBezTo>
                <a:cubicBezTo>
                  <a:pt x="1402543" y="6265334"/>
                  <a:pt x="0" y="4862791"/>
                  <a:pt x="0" y="3132667"/>
                </a:cubicBezTo>
                <a:cubicBezTo>
                  <a:pt x="0" y="1402543"/>
                  <a:pt x="1402543" y="0"/>
                  <a:pt x="3132667" y="0"/>
                </a:cubicBezTo>
                <a:close/>
              </a:path>
            </a:pathLst>
          </a:cu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8" name="灯片编号占位符 7"/>
          <p:cNvSpPr>
            <a:spLocks noGrp="1"/>
          </p:cNvSpPr>
          <p:nvPr>
            <p:ph type="sldNum" sz="quarter" idx="10"/>
          </p:nvPr>
        </p:nvSpPr>
        <p:spPr/>
        <p:txBody>
          <a:bodyPr/>
          <a:lstStyle/>
          <a:p>
            <a:fld id="{6C53781C-E1F6-4315-A39D-61273F2E0596}" type="slidenum">
              <a:rPr lang="zh-CN" altLang="en-US" smtClean="0">
                <a:cs typeface="+mn-ea"/>
                <a:sym typeface="+mn-lt"/>
              </a:rPr>
              <a:t>36</a:t>
            </a:fld>
            <a:endParaRPr lang="zh-CN" altLang="en-US" dirty="0">
              <a:cs typeface="+mn-ea"/>
              <a:sym typeface="+mn-lt"/>
            </a:endParaRPr>
          </a:p>
        </p:txBody>
      </p:sp>
      <p:sp>
        <p:nvSpPr>
          <p:cNvPr id="10" name="矩形 9"/>
          <p:cNvSpPr/>
          <p:nvPr/>
        </p:nvSpPr>
        <p:spPr>
          <a:xfrm>
            <a:off x="3208847" y="2220294"/>
            <a:ext cx="7311342" cy="1445260"/>
          </a:xfrm>
          <a:prstGeom prst="rect">
            <a:avLst/>
          </a:prstGeom>
        </p:spPr>
        <p:txBody>
          <a:bodyPr wrap="square">
            <a:spAutoFit/>
          </a:bodyPr>
          <a:lstStyle/>
          <a:p>
            <a:pPr marL="285750" indent="-285750">
              <a:buFont typeface="Wingdings" panose="05000000000000000000" pitchFamily="2" charset="2"/>
              <a:buChar char="Ø"/>
            </a:pPr>
            <a:r>
              <a:rPr lang="zh-CN" altLang="zh-CN" sz="2400" dirty="0">
                <a:solidFill>
                  <a:schemeClr val="bg1"/>
                </a:solidFill>
                <a:cs typeface="+mn-ea"/>
                <a:sym typeface="+mn-lt"/>
              </a:rPr>
              <a:t>理论意义：</a:t>
            </a:r>
            <a:r>
              <a:rPr lang="zh-CN" altLang="zh-CN" sz="2000" dirty="0">
                <a:solidFill>
                  <a:schemeClr val="bg1"/>
                </a:solidFill>
                <a:cs typeface="+mn-ea"/>
                <a:sym typeface="+mn-lt"/>
              </a:rPr>
              <a:t>六自由度机械臂相对于典型固化机械臂巨大优势的同时，实际应用中也存在诸多不便之处，例如</a:t>
            </a:r>
            <a:r>
              <a:rPr lang="zh-CN" altLang="zh-CN" sz="2000" dirty="0">
                <a:solidFill>
                  <a:srgbClr val="FFFF00"/>
                </a:solidFill>
                <a:cs typeface="+mn-ea"/>
                <a:sym typeface="+mn-lt"/>
              </a:rPr>
              <a:t>解的优化、控制、路线规划和解决方案选择</a:t>
            </a:r>
            <a:r>
              <a:rPr lang="zh-CN" altLang="zh-CN" sz="2000" dirty="0">
                <a:solidFill>
                  <a:schemeClr val="bg1"/>
                </a:solidFill>
                <a:cs typeface="+mn-ea"/>
                <a:sym typeface="+mn-lt"/>
              </a:rPr>
              <a:t>等等。因此，研究六自由度机械臂的行动轨迹规律等内容有着非常重要的意义。</a:t>
            </a:r>
            <a:r>
              <a:rPr lang="zh-CN" altLang="zh-CN" sz="2400" dirty="0">
                <a:solidFill>
                  <a:schemeClr val="bg1"/>
                </a:solidFill>
                <a:cs typeface="+mn-ea"/>
                <a:sym typeface="+mn-lt"/>
              </a:rPr>
              <a:t> </a:t>
            </a:r>
            <a:endParaRPr kumimoji="1" lang="zh-CN" altLang="en-US" sz="2400" dirty="0">
              <a:solidFill>
                <a:schemeClr val="bg1"/>
              </a:solidFill>
              <a:cs typeface="+mn-ea"/>
              <a:sym typeface="+mn-lt"/>
            </a:endParaRPr>
          </a:p>
        </p:txBody>
      </p:sp>
      <p:sp>
        <p:nvSpPr>
          <p:cNvPr id="5" name="文本框 4"/>
          <p:cNvSpPr txBox="1"/>
          <p:nvPr/>
        </p:nvSpPr>
        <p:spPr>
          <a:xfrm>
            <a:off x="2600325" y="946785"/>
            <a:ext cx="8060690" cy="922020"/>
          </a:xfrm>
          <a:prstGeom prst="rect">
            <a:avLst/>
          </a:prstGeom>
          <a:noFill/>
        </p:spPr>
        <p:txBody>
          <a:bodyPr wrap="square" rtlCol="0">
            <a:spAutoFit/>
          </a:bodyPr>
          <a:lstStyle/>
          <a:p>
            <a:r>
              <a:rPr lang="en-US" altLang="zh-CN" dirty="0"/>
              <a:t>      </a:t>
            </a:r>
            <a:r>
              <a:rPr lang="zh-CN" altLang="en-US" dirty="0"/>
              <a:t>多自由度机械臂是一种应用广泛的实用性机器人，在搬运堆叠、自动装配、特种焊接、自动喷涂等工业环境中有着广阔的应用。本次大作业对六自由度机械臂的设计、运动状态仿真和运动学正逆解等方面内容进行了探讨。</a:t>
            </a:r>
          </a:p>
        </p:txBody>
      </p:sp>
      <p:sp>
        <p:nvSpPr>
          <p:cNvPr id="9" name="矩形 8"/>
          <p:cNvSpPr/>
          <p:nvPr/>
        </p:nvSpPr>
        <p:spPr>
          <a:xfrm>
            <a:off x="0" y="4291330"/>
            <a:ext cx="12192000" cy="2014220"/>
          </a:xfrm>
          <a:prstGeom prst="rect">
            <a:avLst/>
          </a:prstGeom>
          <a:solidFill>
            <a:schemeClr val="accent6">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pic>
        <p:nvPicPr>
          <p:cNvPr id="11"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l="1997" r="1997"/>
          <a:stretch/>
        </p:blipFill>
        <p:spPr bwMode="auto">
          <a:xfrm>
            <a:off x="464456" y="4318538"/>
            <a:ext cx="1987200" cy="1987200"/>
          </a:xfrm>
          <a:custGeom>
            <a:avLst/>
            <a:gdLst>
              <a:gd name="connsiteX0" fmla="*/ 3132667 w 6265334"/>
              <a:gd name="connsiteY0" fmla="*/ 0 h 6265334"/>
              <a:gd name="connsiteX1" fmla="*/ 6265334 w 6265334"/>
              <a:gd name="connsiteY1" fmla="*/ 3132667 h 6265334"/>
              <a:gd name="connsiteX2" fmla="*/ 3132667 w 6265334"/>
              <a:gd name="connsiteY2" fmla="*/ 6265334 h 6265334"/>
              <a:gd name="connsiteX3" fmla="*/ 0 w 6265334"/>
              <a:gd name="connsiteY3" fmla="*/ 3132667 h 6265334"/>
              <a:gd name="connsiteX4" fmla="*/ 3132667 w 6265334"/>
              <a:gd name="connsiteY4" fmla="*/ 0 h 626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5334" h="6265334">
                <a:moveTo>
                  <a:pt x="3132667" y="0"/>
                </a:moveTo>
                <a:cubicBezTo>
                  <a:pt x="4862791" y="0"/>
                  <a:pt x="6265334" y="1402543"/>
                  <a:pt x="6265334" y="3132667"/>
                </a:cubicBezTo>
                <a:cubicBezTo>
                  <a:pt x="6265334" y="4862791"/>
                  <a:pt x="4862791" y="6265334"/>
                  <a:pt x="3132667" y="6265334"/>
                </a:cubicBezTo>
                <a:cubicBezTo>
                  <a:pt x="1402543" y="6265334"/>
                  <a:pt x="0" y="4862791"/>
                  <a:pt x="0" y="3132667"/>
                </a:cubicBezTo>
                <a:cubicBezTo>
                  <a:pt x="0" y="1402543"/>
                  <a:pt x="1402543" y="0"/>
                  <a:pt x="3132667" y="0"/>
                </a:cubicBezTo>
                <a:close/>
              </a:path>
            </a:pathLst>
          </a:cu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12" name="矩形 11"/>
          <p:cNvSpPr/>
          <p:nvPr/>
        </p:nvSpPr>
        <p:spPr>
          <a:xfrm>
            <a:off x="3209482" y="4466289"/>
            <a:ext cx="7311342" cy="1384995"/>
          </a:xfrm>
          <a:prstGeom prst="rect">
            <a:avLst/>
          </a:prstGeom>
        </p:spPr>
        <p:txBody>
          <a:bodyPr wrap="square">
            <a:spAutoFit/>
          </a:bodyPr>
          <a:lstStyle/>
          <a:p>
            <a:pPr marL="285750" indent="-285750">
              <a:buFont typeface="Wingdings" panose="05000000000000000000" pitchFamily="2" charset="2"/>
              <a:buChar char="Ø"/>
            </a:pPr>
            <a:r>
              <a:rPr lang="zh-CN" altLang="zh-CN" sz="2400" dirty="0">
                <a:solidFill>
                  <a:schemeClr val="bg1"/>
                </a:solidFill>
                <a:cs typeface="+mn-ea"/>
                <a:sym typeface="+mn-lt"/>
              </a:rPr>
              <a:t>应用价值</a:t>
            </a:r>
            <a:r>
              <a:rPr lang="zh-CN" altLang="zh-CN" sz="2000" dirty="0">
                <a:solidFill>
                  <a:schemeClr val="bg1"/>
                </a:solidFill>
                <a:cs typeface="+mn-ea"/>
                <a:sym typeface="+mn-lt"/>
              </a:rPr>
              <a:t>：工程应用中，六自由度机器臂具备自重轻、运行效率快、空间越障能力强、作业区间范围大等特性。研究对于我国的</a:t>
            </a:r>
            <a:r>
              <a:rPr lang="zh-CN" altLang="zh-CN" sz="2000" dirty="0">
                <a:solidFill>
                  <a:srgbClr val="FFFF00"/>
                </a:solidFill>
                <a:cs typeface="+mn-ea"/>
                <a:sym typeface="+mn-lt"/>
              </a:rPr>
              <a:t>工业发展</a:t>
            </a:r>
            <a:r>
              <a:rPr lang="zh-CN" altLang="zh-CN" sz="2000" dirty="0">
                <a:solidFill>
                  <a:schemeClr val="bg1"/>
                </a:solidFill>
                <a:cs typeface="+mn-ea"/>
                <a:sym typeface="+mn-lt"/>
              </a:rPr>
              <a:t>以及各种类的机械臂运用，</a:t>
            </a:r>
            <a:r>
              <a:rPr lang="zh-CN" altLang="en-US" sz="2000" dirty="0">
                <a:solidFill>
                  <a:schemeClr val="bg1"/>
                </a:solidFill>
                <a:cs typeface="+mn-ea"/>
                <a:sym typeface="+mn-lt"/>
              </a:rPr>
              <a:t>并运用课程知识给出了我们组的思考和回答</a:t>
            </a:r>
            <a:r>
              <a:rPr lang="zh-CN" altLang="zh-CN" sz="2000" dirty="0">
                <a:solidFill>
                  <a:schemeClr val="bg1"/>
                </a:solidFill>
                <a:cs typeface="+mn-ea"/>
                <a:sym typeface="+mn-lt"/>
              </a:rPr>
              <a:t>。</a:t>
            </a:r>
            <a:endParaRPr kumimoji="1" lang="zh-CN" altLang="zh-CN" sz="2000"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cs typeface="+mn-ea"/>
                <a:sym typeface="+mn-lt"/>
              </a:rPr>
              <a:t>感谢垂听</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1891030"/>
            <a:ext cx="12192000" cy="3937635"/>
          </a:xfrm>
          <a:prstGeom prst="rect">
            <a:avLst/>
          </a:prstGeom>
          <a:solidFill>
            <a:schemeClr val="accent6">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文本占位符 1"/>
          <p:cNvSpPr>
            <a:spLocks noGrp="1"/>
          </p:cNvSpPr>
          <p:nvPr>
            <p:ph type="body" sz="quarter" idx="11"/>
          </p:nvPr>
        </p:nvSpPr>
        <p:spPr/>
        <p:txBody>
          <a:bodyPr/>
          <a:lstStyle/>
          <a:p>
            <a:r>
              <a:rPr kumimoji="1" lang="zh-CN" altLang="en-US" dirty="0">
                <a:cs typeface="+mn-ea"/>
                <a:sym typeface="+mn-lt"/>
              </a:rPr>
              <a:t>项目内容</a:t>
            </a:r>
          </a:p>
        </p:txBody>
      </p:sp>
      <p:sp>
        <p:nvSpPr>
          <p:cNvPr id="3" name="文本占位符 2"/>
          <p:cNvSpPr>
            <a:spLocks noGrp="1"/>
          </p:cNvSpPr>
          <p:nvPr>
            <p:ph type="body" sz="quarter" idx="12"/>
          </p:nvPr>
        </p:nvSpPr>
        <p:spPr/>
        <p:txBody>
          <a:bodyPr/>
          <a:lstStyle/>
          <a:p>
            <a:endParaRPr kumimoji="1" lang="zh-CN" altLang="en-US" dirty="0">
              <a:cs typeface="+mn-ea"/>
              <a:sym typeface="+mn-lt"/>
            </a:endParaRPr>
          </a:p>
        </p:txBody>
      </p:sp>
      <p:sp>
        <p:nvSpPr>
          <p:cNvPr id="4" name="文本占位符 3"/>
          <p:cNvSpPr>
            <a:spLocks noGrp="1"/>
          </p:cNvSpPr>
          <p:nvPr>
            <p:ph type="body" sz="quarter" idx="13"/>
          </p:nvPr>
        </p:nvSpPr>
        <p:spPr/>
        <p:txBody>
          <a:bodyPr/>
          <a:lstStyle/>
          <a:p>
            <a:endParaRPr kumimoji="1" lang="zh-CN" altLang="en-US">
              <a:cs typeface="+mn-ea"/>
              <a:sym typeface="+mn-lt"/>
            </a:endParaRPr>
          </a:p>
        </p:txBody>
      </p:sp>
      <p:sp>
        <p:nvSpPr>
          <p:cNvPr id="14" name="灯片编号占位符 13"/>
          <p:cNvSpPr>
            <a:spLocks noGrp="1"/>
          </p:cNvSpPr>
          <p:nvPr>
            <p:ph type="sldNum" sz="quarter" idx="10"/>
          </p:nvPr>
        </p:nvSpPr>
        <p:spPr/>
        <p:txBody>
          <a:bodyPr/>
          <a:lstStyle/>
          <a:p>
            <a:fld id="{6C53781C-E1F6-4315-A39D-61273F2E0596}" type="slidenum">
              <a:rPr lang="zh-CN" altLang="en-US" smtClean="0">
                <a:cs typeface="+mn-ea"/>
                <a:sym typeface="+mn-lt"/>
              </a:rPr>
              <a:t>4</a:t>
            </a:fld>
            <a:endParaRPr lang="zh-CN" altLang="en-US" dirty="0">
              <a:cs typeface="+mn-ea"/>
              <a:sym typeface="+mn-lt"/>
            </a:endParaRPr>
          </a:p>
        </p:txBody>
      </p:sp>
      <p:sp>
        <p:nvSpPr>
          <p:cNvPr id="18" name="矩形 17"/>
          <p:cNvSpPr/>
          <p:nvPr/>
        </p:nvSpPr>
        <p:spPr>
          <a:xfrm>
            <a:off x="318770" y="3063240"/>
            <a:ext cx="11149330" cy="1938992"/>
          </a:xfrm>
          <a:prstGeom prst="rect">
            <a:avLst/>
          </a:prstGeom>
        </p:spPr>
        <p:txBody>
          <a:bodyPr wrap="square">
            <a:spAutoFit/>
          </a:bodyPr>
          <a:lstStyle/>
          <a:p>
            <a:pPr marL="285750" indent="-285750">
              <a:buFont typeface="Wingdings" panose="05000000000000000000" pitchFamily="2" charset="2"/>
              <a:buChar char="Ø"/>
            </a:pPr>
            <a:r>
              <a:rPr lang="zh-CN" altLang="en-US" sz="2400" dirty="0">
                <a:solidFill>
                  <a:schemeClr val="bg1"/>
                </a:solidFill>
                <a:cs typeface="+mn-ea"/>
                <a:sym typeface="+mn-lt"/>
              </a:rPr>
              <a:t>国内外研究进展及市面常见机械臂调研</a:t>
            </a:r>
          </a:p>
          <a:p>
            <a:pPr marL="285750" indent="-285750">
              <a:buFont typeface="Wingdings" panose="05000000000000000000" pitchFamily="2" charset="2"/>
              <a:buChar char="Ø"/>
            </a:pPr>
            <a:r>
              <a:rPr lang="en-US" altLang="zh-CN" sz="2400" dirty="0">
                <a:solidFill>
                  <a:schemeClr val="bg1"/>
                </a:solidFill>
                <a:cs typeface="+mn-ea"/>
                <a:sym typeface="+mn-lt"/>
              </a:rPr>
              <a:t>3D</a:t>
            </a:r>
            <a:r>
              <a:rPr lang="zh-CN" altLang="en-US" sz="2400" dirty="0">
                <a:solidFill>
                  <a:schemeClr val="bg1"/>
                </a:solidFill>
                <a:cs typeface="+mn-ea"/>
                <a:sym typeface="+mn-lt"/>
              </a:rPr>
              <a:t>建模、设计图纸</a:t>
            </a:r>
          </a:p>
          <a:p>
            <a:pPr marL="285750" indent="-285750">
              <a:buFont typeface="Wingdings" panose="05000000000000000000" pitchFamily="2" charset="2"/>
              <a:buChar char="Ø"/>
            </a:pPr>
            <a:r>
              <a:rPr lang="zh-CN" altLang="en-US" sz="2400" dirty="0">
                <a:solidFill>
                  <a:schemeClr val="bg1"/>
                </a:solidFill>
                <a:cs typeface="+mn-ea"/>
                <a:sym typeface="+mn-lt"/>
              </a:rPr>
              <a:t>电机选取、走线方式</a:t>
            </a:r>
          </a:p>
          <a:p>
            <a:pPr marL="285750" indent="-285750">
              <a:buFont typeface="Wingdings" panose="05000000000000000000" pitchFamily="2" charset="2"/>
              <a:buChar char="Ø"/>
            </a:pPr>
            <a:r>
              <a:rPr lang="en-US" altLang="zh-CN" sz="2400" dirty="0">
                <a:solidFill>
                  <a:schemeClr val="bg1"/>
                </a:solidFill>
                <a:cs typeface="+mn-ea"/>
                <a:sym typeface="+mn-lt"/>
              </a:rPr>
              <a:t>DH</a:t>
            </a:r>
            <a:r>
              <a:rPr lang="zh-CN" altLang="en-US" sz="2400" dirty="0">
                <a:solidFill>
                  <a:schemeClr val="bg1"/>
                </a:solidFill>
                <a:cs typeface="+mn-ea"/>
                <a:sym typeface="+mn-lt"/>
              </a:rPr>
              <a:t>参数、运动学、动力学正逆解、雅可比矩阵</a:t>
            </a:r>
          </a:p>
          <a:p>
            <a:pPr marL="285750" indent="-285750">
              <a:buFont typeface="Wingdings" panose="05000000000000000000" pitchFamily="2" charset="2"/>
              <a:buChar char="Ø"/>
            </a:pPr>
            <a:r>
              <a:rPr lang="zh-CN" altLang="en-US" sz="2400" dirty="0">
                <a:solidFill>
                  <a:schemeClr val="bg1"/>
                </a:solidFill>
                <a:cs typeface="+mn-ea"/>
                <a:sym typeface="+mn-lt"/>
              </a:rPr>
              <a:t>运动学与动力学仿真</a:t>
            </a:r>
          </a:p>
        </p:txBody>
      </p:sp>
      <p:pic>
        <p:nvPicPr>
          <p:cNvPr id="100" name="图片 99"/>
          <p:cNvPicPr/>
          <p:nvPr>
            <p:custDataLst>
              <p:tags r:id="rId1"/>
            </p:custDataLst>
          </p:nvPr>
        </p:nvPicPr>
        <p:blipFill>
          <a:blip r:embed="rId3"/>
          <a:stretch>
            <a:fillRect/>
          </a:stretch>
        </p:blipFill>
        <p:spPr>
          <a:xfrm>
            <a:off x="697865" y="756920"/>
            <a:ext cx="4221480" cy="2118360"/>
          </a:xfrm>
          <a:prstGeom prst="rect">
            <a:avLst/>
          </a:prstGeom>
          <a:noFill/>
          <a:ln w="9525">
            <a:noFill/>
          </a:ln>
        </p:spPr>
      </p:pic>
      <p:pic>
        <p:nvPicPr>
          <p:cNvPr id="5" name="图片 4"/>
          <p:cNvPicPr>
            <a:picLocks noChangeAspect="1"/>
          </p:cNvPicPr>
          <p:nvPr/>
        </p:nvPicPr>
        <p:blipFill>
          <a:blip r:embed="rId4"/>
          <a:stretch>
            <a:fillRect/>
          </a:stretch>
        </p:blipFill>
        <p:spPr>
          <a:xfrm>
            <a:off x="7811770" y="2465070"/>
            <a:ext cx="3656330" cy="27889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27000" y="1345565"/>
            <a:ext cx="8333740" cy="4392295"/>
          </a:xfrm>
          <a:prstGeom prst="rect">
            <a:avLst/>
          </a:prstGeom>
          <a:solidFill>
            <a:srgbClr val="C8161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占位符 4"/>
          <p:cNvSpPr>
            <a:spLocks noGrp="1"/>
          </p:cNvSpPr>
          <p:nvPr>
            <p:ph type="body" sz="quarter" idx="11"/>
          </p:nvPr>
        </p:nvSpPr>
        <p:spPr>
          <a:xfrm>
            <a:off x="929561" y="66268"/>
            <a:ext cx="7081677" cy="598488"/>
          </a:xfrm>
        </p:spPr>
        <p:txBody>
          <a:bodyPr/>
          <a:lstStyle/>
          <a:p>
            <a:r>
              <a:rPr lang="zh-CN" altLang="en-US" dirty="0">
                <a:cs typeface="+mn-ea"/>
                <a:sym typeface="+mn-lt"/>
              </a:rPr>
              <a:t>机械臂调研</a:t>
            </a:r>
          </a:p>
        </p:txBody>
      </p:sp>
      <p:sp>
        <p:nvSpPr>
          <p:cNvPr id="6" name="文本占位符 5"/>
          <p:cNvSpPr>
            <a:spLocks noGrp="1"/>
          </p:cNvSpPr>
          <p:nvPr>
            <p:ph type="body" sz="quarter" idx="12"/>
          </p:nvPr>
        </p:nvSpPr>
        <p:spPr/>
        <p:txBody>
          <a:bodyPr/>
          <a:lstStyle/>
          <a:p>
            <a:endParaRPr lang="zh-CN" altLang="en-US" dirty="0">
              <a:cs typeface="+mn-ea"/>
              <a:sym typeface="+mn-lt"/>
            </a:endParaRPr>
          </a:p>
        </p:txBody>
      </p:sp>
      <p:sp>
        <p:nvSpPr>
          <p:cNvPr id="7" name="文本占位符 6"/>
          <p:cNvSpPr>
            <a:spLocks noGrp="1"/>
          </p:cNvSpPr>
          <p:nvPr>
            <p:ph type="body" sz="quarter" idx="13"/>
          </p:nvPr>
        </p:nvSpPr>
        <p:spPr/>
        <p:txBody>
          <a:bodyPr/>
          <a:lstStyle/>
          <a:p>
            <a:pPr algn="ctr"/>
            <a:endParaRPr lang="zh-CN" altLang="en-US" dirty="0">
              <a:cs typeface="+mn-ea"/>
              <a:sym typeface="+mn-lt"/>
            </a:endParaRPr>
          </a:p>
        </p:txBody>
      </p:sp>
      <p:sp>
        <p:nvSpPr>
          <p:cNvPr id="17" name="灯片编号占位符 16"/>
          <p:cNvSpPr>
            <a:spLocks noGrp="1"/>
          </p:cNvSpPr>
          <p:nvPr>
            <p:ph type="sldNum" sz="quarter" idx="10"/>
          </p:nvPr>
        </p:nvSpPr>
        <p:spPr/>
        <p:txBody>
          <a:bodyPr/>
          <a:lstStyle/>
          <a:p>
            <a:fld id="{6C53781C-E1F6-4315-A39D-61273F2E0596}" type="slidenum">
              <a:rPr lang="zh-CN" altLang="en-US" smtClean="0">
                <a:cs typeface="+mn-ea"/>
                <a:sym typeface="+mn-lt"/>
              </a:rPr>
              <a:t>5</a:t>
            </a:fld>
            <a:endParaRPr lang="zh-CN" altLang="en-US" dirty="0">
              <a:cs typeface="+mn-ea"/>
              <a:sym typeface="+mn-lt"/>
            </a:endParaRPr>
          </a:p>
        </p:txBody>
      </p:sp>
      <p:sp>
        <p:nvSpPr>
          <p:cNvPr id="24" name="矩形 23"/>
          <p:cNvSpPr/>
          <p:nvPr/>
        </p:nvSpPr>
        <p:spPr>
          <a:xfrm>
            <a:off x="9064680" y="1787537"/>
            <a:ext cx="1648460" cy="460375"/>
          </a:xfrm>
          <a:prstGeom prst="rect">
            <a:avLst/>
          </a:prstGeom>
          <a:noFill/>
          <a:ln>
            <a:noFill/>
          </a:ln>
        </p:spPr>
        <p:txBody>
          <a:bodyPr wrap="none">
            <a:spAutoFit/>
          </a:bodyPr>
          <a:lstStyle/>
          <a:p>
            <a:pPr algn="l"/>
            <a:r>
              <a:rPr lang="zh-CN" altLang="en-US" sz="2400" b="1" kern="100" dirty="0">
                <a:solidFill>
                  <a:schemeClr val="accent6">
                    <a:lumMod val="50000"/>
                  </a:schemeClr>
                </a:solidFill>
                <a:cs typeface="+mn-ea"/>
                <a:sym typeface="+mn-lt"/>
              </a:rPr>
              <a:t>JAKA Zu 5</a:t>
            </a:r>
          </a:p>
        </p:txBody>
      </p:sp>
      <p:pic>
        <p:nvPicPr>
          <p:cNvPr id="2" name="图片 1"/>
          <p:cNvPicPr>
            <a:picLocks noChangeAspect="1"/>
          </p:cNvPicPr>
          <p:nvPr/>
        </p:nvPicPr>
        <p:blipFill>
          <a:blip r:embed="rId2"/>
          <a:stretch>
            <a:fillRect/>
          </a:stretch>
        </p:blipFill>
        <p:spPr>
          <a:xfrm>
            <a:off x="8112125" y="2700020"/>
            <a:ext cx="3553460" cy="2898140"/>
          </a:xfrm>
          <a:prstGeom prst="rect">
            <a:avLst/>
          </a:prstGeom>
        </p:spPr>
      </p:pic>
      <p:sp>
        <p:nvSpPr>
          <p:cNvPr id="3" name="文本框 2"/>
          <p:cNvSpPr txBox="1"/>
          <p:nvPr/>
        </p:nvSpPr>
        <p:spPr>
          <a:xfrm>
            <a:off x="699770" y="2028825"/>
            <a:ext cx="6265545" cy="3046095"/>
          </a:xfrm>
          <a:prstGeom prst="rect">
            <a:avLst/>
          </a:prstGeom>
          <a:noFill/>
        </p:spPr>
        <p:txBody>
          <a:bodyPr wrap="square" rtlCol="0">
            <a:spAutoFit/>
          </a:bodyPr>
          <a:lstStyle/>
          <a:p>
            <a:r>
              <a:rPr lang="zh-CN" altLang="en-US" sz="2800">
                <a:solidFill>
                  <a:schemeClr val="bg1"/>
                </a:solidFill>
              </a:rPr>
              <a:t>小巧轻便</a:t>
            </a:r>
          </a:p>
          <a:p>
            <a:r>
              <a:rPr lang="en-US" altLang="zh-CN">
                <a:solidFill>
                  <a:schemeClr val="bg1"/>
                </a:solidFill>
              </a:rPr>
              <a:t>·</a:t>
            </a:r>
            <a:r>
              <a:rPr lang="zh-CN" altLang="en-US">
                <a:solidFill>
                  <a:schemeClr val="bg1"/>
                </a:solidFill>
              </a:rPr>
              <a:t>自重23Kg，最大负载5Kg，工作半径达到954mm；</a:t>
            </a:r>
          </a:p>
          <a:p>
            <a:endParaRPr lang="zh-CN" altLang="en-US">
              <a:solidFill>
                <a:schemeClr val="bg1"/>
              </a:solidFill>
            </a:endParaRPr>
          </a:p>
          <a:p>
            <a:r>
              <a:rPr lang="zh-CN" altLang="en-US" sz="2800">
                <a:solidFill>
                  <a:schemeClr val="bg1"/>
                </a:solidFill>
              </a:rPr>
              <a:t>灵活性高</a:t>
            </a:r>
          </a:p>
          <a:p>
            <a:r>
              <a:rPr lang="en-US" altLang="zh-CN">
                <a:solidFill>
                  <a:schemeClr val="bg1"/>
                </a:solidFill>
              </a:rPr>
              <a:t>·</a:t>
            </a:r>
            <a:r>
              <a:rPr lang="zh-CN" altLang="en-US">
                <a:solidFill>
                  <a:schemeClr val="bg1"/>
                </a:solidFill>
              </a:rPr>
              <a:t>可快速部署，节省员工工作时间，优化整体生产率；</a:t>
            </a:r>
          </a:p>
          <a:p>
            <a:endParaRPr lang="zh-CN" altLang="en-US">
              <a:solidFill>
                <a:schemeClr val="bg1"/>
              </a:solidFill>
            </a:endParaRPr>
          </a:p>
          <a:p>
            <a:r>
              <a:rPr lang="zh-CN" altLang="en-US" sz="2800">
                <a:solidFill>
                  <a:schemeClr val="bg1"/>
                </a:solidFill>
              </a:rPr>
              <a:t>适应性强</a:t>
            </a:r>
          </a:p>
          <a:p>
            <a:r>
              <a:rPr lang="en-US" altLang="zh-CN">
                <a:solidFill>
                  <a:schemeClr val="bg1"/>
                </a:solidFill>
              </a:rPr>
              <a:t>·</a:t>
            </a:r>
            <a:r>
              <a:rPr lang="zh-CN" altLang="en-US">
                <a:solidFill>
                  <a:schemeClr val="bg1"/>
                </a:solidFill>
              </a:rPr>
              <a:t>满足轻量化的作业需求，如上下料、测试、装配等。广泛应用于3C电子、精密制造、教育、服务等行业。</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207135"/>
            <a:ext cx="8351520" cy="4692015"/>
          </a:xfrm>
          <a:prstGeom prst="rect">
            <a:avLst/>
          </a:prstGeom>
          <a:solidFill>
            <a:srgbClr val="C8161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占位符 4"/>
          <p:cNvSpPr>
            <a:spLocks noGrp="1"/>
          </p:cNvSpPr>
          <p:nvPr>
            <p:ph type="body" sz="quarter" idx="11"/>
          </p:nvPr>
        </p:nvSpPr>
        <p:spPr>
          <a:xfrm>
            <a:off x="929561" y="66268"/>
            <a:ext cx="7081677" cy="598488"/>
          </a:xfrm>
        </p:spPr>
        <p:txBody>
          <a:bodyPr/>
          <a:lstStyle/>
          <a:p>
            <a:r>
              <a:rPr lang="zh-CN" altLang="en-US" dirty="0">
                <a:cs typeface="+mn-ea"/>
                <a:sym typeface="+mn-lt"/>
              </a:rPr>
              <a:t>机械臂调研</a:t>
            </a:r>
          </a:p>
        </p:txBody>
      </p:sp>
      <p:sp>
        <p:nvSpPr>
          <p:cNvPr id="6" name="文本占位符 5"/>
          <p:cNvSpPr>
            <a:spLocks noGrp="1"/>
          </p:cNvSpPr>
          <p:nvPr>
            <p:ph type="body" sz="quarter" idx="12"/>
          </p:nvPr>
        </p:nvSpPr>
        <p:spPr/>
        <p:txBody>
          <a:bodyPr/>
          <a:lstStyle/>
          <a:p>
            <a:endParaRPr lang="zh-CN" altLang="en-US" dirty="0">
              <a:cs typeface="+mn-ea"/>
              <a:sym typeface="+mn-lt"/>
            </a:endParaRPr>
          </a:p>
        </p:txBody>
      </p:sp>
      <p:sp>
        <p:nvSpPr>
          <p:cNvPr id="7" name="文本占位符 6"/>
          <p:cNvSpPr>
            <a:spLocks noGrp="1"/>
          </p:cNvSpPr>
          <p:nvPr>
            <p:ph type="body" sz="quarter" idx="13"/>
          </p:nvPr>
        </p:nvSpPr>
        <p:spPr/>
        <p:txBody>
          <a:bodyPr/>
          <a:lstStyle/>
          <a:p>
            <a:pPr algn="ctr"/>
            <a:endParaRPr lang="zh-CN" altLang="en-US" dirty="0">
              <a:cs typeface="+mn-ea"/>
              <a:sym typeface="+mn-lt"/>
            </a:endParaRPr>
          </a:p>
        </p:txBody>
      </p:sp>
      <p:sp>
        <p:nvSpPr>
          <p:cNvPr id="17" name="灯片编号占位符 16"/>
          <p:cNvSpPr>
            <a:spLocks noGrp="1"/>
          </p:cNvSpPr>
          <p:nvPr>
            <p:ph type="sldNum" sz="quarter" idx="10"/>
          </p:nvPr>
        </p:nvSpPr>
        <p:spPr/>
        <p:txBody>
          <a:bodyPr/>
          <a:lstStyle/>
          <a:p>
            <a:fld id="{6C53781C-E1F6-4315-A39D-61273F2E0596}" type="slidenum">
              <a:rPr lang="zh-CN" altLang="en-US" smtClean="0">
                <a:cs typeface="+mn-ea"/>
                <a:sym typeface="+mn-lt"/>
              </a:rPr>
              <a:t>6</a:t>
            </a:fld>
            <a:endParaRPr lang="zh-CN" altLang="en-US" dirty="0">
              <a:cs typeface="+mn-ea"/>
              <a:sym typeface="+mn-lt"/>
            </a:endParaRPr>
          </a:p>
        </p:txBody>
      </p:sp>
      <p:sp>
        <p:nvSpPr>
          <p:cNvPr id="24" name="矩形 23"/>
          <p:cNvSpPr/>
          <p:nvPr/>
        </p:nvSpPr>
        <p:spPr>
          <a:xfrm>
            <a:off x="8443015" y="2233307"/>
            <a:ext cx="3749040" cy="460375"/>
          </a:xfrm>
          <a:prstGeom prst="rect">
            <a:avLst/>
          </a:prstGeom>
          <a:noFill/>
          <a:ln>
            <a:noFill/>
          </a:ln>
        </p:spPr>
        <p:txBody>
          <a:bodyPr wrap="none">
            <a:spAutoFit/>
          </a:bodyPr>
          <a:lstStyle/>
          <a:p>
            <a:pPr algn="l"/>
            <a:r>
              <a:rPr lang="zh-CN" altLang="en-US" sz="2400" b="1" kern="100" dirty="0">
                <a:solidFill>
                  <a:schemeClr val="accent6">
                    <a:lumMod val="50000"/>
                  </a:schemeClr>
                </a:solidFill>
                <a:cs typeface="+mn-ea"/>
                <a:sym typeface="+mn-lt"/>
              </a:rPr>
              <a:t>新松GCR5-910协作机器人</a:t>
            </a:r>
          </a:p>
        </p:txBody>
      </p:sp>
      <p:sp>
        <p:nvSpPr>
          <p:cNvPr id="32" name="矩形 31"/>
          <p:cNvSpPr/>
          <p:nvPr/>
        </p:nvSpPr>
        <p:spPr>
          <a:xfrm>
            <a:off x="398215" y="1503254"/>
            <a:ext cx="6344519" cy="3780522"/>
          </a:xfrm>
          <a:prstGeom prst="rect">
            <a:avLst/>
          </a:prstGeom>
        </p:spPr>
        <p:txBody>
          <a:bodyPr wrap="square">
            <a:spAutoFit/>
          </a:bodyPr>
          <a:lstStyle/>
          <a:p>
            <a:pPr>
              <a:lnSpc>
                <a:spcPct val="150000"/>
              </a:lnSpc>
            </a:pPr>
            <a:r>
              <a:rPr lang="zh-CN" altLang="zh-CN" b="1" dirty="0">
                <a:solidFill>
                  <a:srgbClr val="EDEDED"/>
                </a:solidFill>
                <a:cs typeface="+mn-ea"/>
                <a:sym typeface="+mn-lt"/>
              </a:rPr>
              <a:t>GCR5-910，高性价比的全新通用型协作机器人，具有轻量级、快速部署、操作简易、安全、节能等显著特点，是实现工厂高效低成本运作的理想选择。</a:t>
            </a:r>
          </a:p>
          <a:p>
            <a:pPr>
              <a:lnSpc>
                <a:spcPct val="150000"/>
              </a:lnSpc>
            </a:pPr>
            <a:endParaRPr lang="en-US" altLang="zh-CN" b="1" dirty="0">
              <a:solidFill>
                <a:srgbClr val="EDEDED"/>
              </a:solidFill>
              <a:cs typeface="+mn-ea"/>
              <a:sym typeface="+mn-lt"/>
            </a:endParaRPr>
          </a:p>
          <a:p>
            <a:pPr>
              <a:lnSpc>
                <a:spcPct val="150000"/>
              </a:lnSpc>
            </a:pPr>
            <a:r>
              <a:rPr lang="en-US" altLang="zh-CN" b="1" dirty="0">
                <a:solidFill>
                  <a:srgbClr val="EDEDED"/>
                </a:solidFill>
                <a:cs typeface="+mn-ea"/>
                <a:sym typeface="+mn-lt"/>
              </a:rPr>
              <a:t>·</a:t>
            </a:r>
            <a:r>
              <a:rPr lang="zh-CN" altLang="zh-CN" b="1" dirty="0">
                <a:solidFill>
                  <a:srgbClr val="EDEDED"/>
                </a:solidFill>
                <a:cs typeface="+mn-ea"/>
                <a:sym typeface="+mn-lt"/>
              </a:rPr>
              <a:t>重量21kg，可快速部署/切换，可任意姿态安装</a:t>
            </a:r>
          </a:p>
          <a:p>
            <a:pPr>
              <a:lnSpc>
                <a:spcPct val="150000"/>
              </a:lnSpc>
            </a:pPr>
            <a:r>
              <a:rPr lang="en-US" altLang="zh-CN" b="1" dirty="0">
                <a:solidFill>
                  <a:srgbClr val="EDEDED"/>
                </a:solidFill>
                <a:cs typeface="+mn-ea"/>
                <a:sym typeface="+mn-lt"/>
              </a:rPr>
              <a:t>·</a:t>
            </a:r>
            <a:r>
              <a:rPr lang="zh-CN" altLang="zh-CN" b="1" dirty="0">
                <a:solidFill>
                  <a:srgbClr val="EDEDED"/>
                </a:solidFill>
                <a:cs typeface="+mn-ea"/>
                <a:sym typeface="+mn-lt"/>
              </a:rPr>
              <a:t>碰撞检测，灵敏度可调</a:t>
            </a:r>
          </a:p>
          <a:p>
            <a:pPr>
              <a:lnSpc>
                <a:spcPct val="150000"/>
              </a:lnSpc>
            </a:pPr>
            <a:r>
              <a:rPr lang="en-US" altLang="zh-CN" b="1" dirty="0">
                <a:solidFill>
                  <a:srgbClr val="EDEDED"/>
                </a:solidFill>
                <a:cs typeface="+mn-ea"/>
                <a:sym typeface="+mn-lt"/>
              </a:rPr>
              <a:t>·</a:t>
            </a:r>
            <a:r>
              <a:rPr lang="zh-CN" altLang="zh-CN" b="1" dirty="0">
                <a:solidFill>
                  <a:srgbClr val="EDEDED"/>
                </a:solidFill>
                <a:cs typeface="+mn-ea"/>
                <a:sym typeface="+mn-lt"/>
              </a:rPr>
              <a:t>易编程-牵引示教</a:t>
            </a:r>
          </a:p>
          <a:p>
            <a:pPr>
              <a:lnSpc>
                <a:spcPct val="150000"/>
              </a:lnSpc>
            </a:pPr>
            <a:r>
              <a:rPr lang="zh-CN" altLang="zh-CN" b="1" dirty="0">
                <a:solidFill>
                  <a:srgbClr val="EDEDED"/>
                </a:solidFill>
                <a:cs typeface="+mn-ea"/>
                <a:sym typeface="+mn-lt"/>
              </a:rPr>
              <a:t> </a:t>
            </a:r>
            <a:r>
              <a:rPr lang="en-US" altLang="zh-CN" b="1" dirty="0">
                <a:solidFill>
                  <a:srgbClr val="EDEDED"/>
                </a:solidFill>
                <a:cs typeface="+mn-ea"/>
                <a:sym typeface="+mn-lt"/>
              </a:rPr>
              <a:t>·</a:t>
            </a:r>
            <a:r>
              <a:rPr lang="zh-CN" altLang="zh-CN" b="1" dirty="0">
                <a:solidFill>
                  <a:srgbClr val="EDEDED"/>
                </a:solidFill>
                <a:cs typeface="+mn-ea"/>
                <a:sym typeface="+mn-lt"/>
              </a:rPr>
              <a:t>200W低能耗，投资回报率高</a:t>
            </a:r>
          </a:p>
          <a:p>
            <a:pPr>
              <a:lnSpc>
                <a:spcPct val="150000"/>
              </a:lnSpc>
            </a:pPr>
            <a:endParaRPr lang="zh-CN" altLang="zh-CN" b="1" dirty="0">
              <a:solidFill>
                <a:srgbClr val="EDEDED"/>
              </a:solidFill>
              <a:cs typeface="+mn-ea"/>
              <a:sym typeface="+mn-lt"/>
            </a:endParaRPr>
          </a:p>
        </p:txBody>
      </p:sp>
      <p:pic>
        <p:nvPicPr>
          <p:cNvPr id="103" name="图片 102"/>
          <p:cNvPicPr/>
          <p:nvPr/>
        </p:nvPicPr>
        <p:blipFill>
          <a:blip r:embed="rId2"/>
          <a:stretch>
            <a:fillRect/>
          </a:stretch>
        </p:blipFill>
        <p:spPr>
          <a:xfrm>
            <a:off x="7552055" y="3216910"/>
            <a:ext cx="4526280" cy="222694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750"/>
                                        <p:tgtEl>
                                          <p:spTgt spid="32"/>
                                        </p:tgtEl>
                                      </p:cBhvr>
                                    </p:animEffect>
                                    <p:anim calcmode="lin" valueType="num">
                                      <p:cBhvr>
                                        <p:cTn id="14" dur="750" fill="hold"/>
                                        <p:tgtEl>
                                          <p:spTgt spid="32"/>
                                        </p:tgtEl>
                                        <p:attrNameLst>
                                          <p:attrName>ppt_x</p:attrName>
                                        </p:attrNameLst>
                                      </p:cBhvr>
                                      <p:tavLst>
                                        <p:tav tm="0">
                                          <p:val>
                                            <p:strVal val="#ppt_x"/>
                                          </p:val>
                                        </p:tav>
                                        <p:tav tm="100000">
                                          <p:val>
                                            <p:strVal val="#ppt_x"/>
                                          </p:val>
                                        </p:tav>
                                      </p:tavLst>
                                    </p:anim>
                                    <p:anim calcmode="lin" valueType="num">
                                      <p:cBhvr>
                                        <p:cTn id="15" dur="7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l="5556" r="55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838384" y="6096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矩形 9"/>
          <p:cNvSpPr/>
          <p:nvPr/>
        </p:nvSpPr>
        <p:spPr>
          <a:xfrm>
            <a:off x="3035231" y="-6066"/>
            <a:ext cx="1540807" cy="1569660"/>
          </a:xfrm>
          <a:prstGeom prst="rect">
            <a:avLst/>
          </a:prstGeom>
          <a:solidFill>
            <a:schemeClr val="accent1"/>
          </a:solidFill>
        </p:spPr>
        <p:txBody>
          <a:bodyPr wrap="none">
            <a:spAutoFit/>
          </a:bodyPr>
          <a:lstStyle/>
          <a:p>
            <a:pPr lvl="0" algn="ctr"/>
            <a:r>
              <a:rPr lang="en-US" altLang="zh-CN" sz="9600" b="1" dirty="0">
                <a:solidFill>
                  <a:schemeClr val="bg1"/>
                </a:solidFill>
                <a:cs typeface="+mn-ea"/>
                <a:sym typeface="+mn-lt"/>
              </a:rPr>
              <a:t>02</a:t>
            </a:r>
            <a:endParaRPr lang="zh-CN" altLang="en-US" sz="9600" b="1" dirty="0">
              <a:solidFill>
                <a:schemeClr val="bg1"/>
              </a:solidFill>
              <a:cs typeface="+mn-ea"/>
              <a:sym typeface="+mn-lt"/>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3" name="图片 22" descr="图片包含 建筑物&#10;&#10;自动生成的说明"/>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2" name="文本框 1"/>
          <p:cNvSpPr txBox="1"/>
          <p:nvPr/>
        </p:nvSpPr>
        <p:spPr>
          <a:xfrm>
            <a:off x="2306119" y="3107590"/>
            <a:ext cx="3200400" cy="461665"/>
          </a:xfrm>
          <a:prstGeom prst="rect">
            <a:avLst/>
          </a:prstGeom>
          <a:noFill/>
        </p:spPr>
        <p:txBody>
          <a:bodyPr wrap="square" rtlCol="0">
            <a:spAutoFit/>
          </a:bodyPr>
          <a:lstStyle/>
          <a:p>
            <a:pPr algn="ctr"/>
            <a:r>
              <a:rPr lang="en-US" altLang="zh-CN" sz="2400" b="1" i="1" dirty="0">
                <a:solidFill>
                  <a:schemeClr val="bg2">
                    <a:lumMod val="75000"/>
                    <a:alpha val="90000"/>
                  </a:schemeClr>
                </a:solidFill>
                <a:cs typeface="+mn-ea"/>
                <a:sym typeface="+mn-lt"/>
              </a:rPr>
              <a:t>model display</a:t>
            </a:r>
          </a:p>
        </p:txBody>
      </p:sp>
      <p:sp>
        <p:nvSpPr>
          <p:cNvPr id="15" name="矩形 14"/>
          <p:cNvSpPr/>
          <p:nvPr/>
        </p:nvSpPr>
        <p:spPr>
          <a:xfrm>
            <a:off x="1807368" y="2102262"/>
            <a:ext cx="3996531" cy="707886"/>
          </a:xfrm>
          <a:prstGeom prst="rect">
            <a:avLst/>
          </a:prstGeom>
        </p:spPr>
        <p:txBody>
          <a:bodyPr wrap="square">
            <a:spAutoFit/>
          </a:bodyPr>
          <a:lstStyle/>
          <a:p>
            <a:pPr algn="ctr"/>
            <a:r>
              <a:rPr lang="zh-CN" altLang="en-US" sz="4000" b="1" dirty="0">
                <a:solidFill>
                  <a:srgbClr val="C8161E"/>
                </a:solidFill>
                <a:cs typeface="+mn-ea"/>
                <a:sym typeface="+mn-lt"/>
              </a:rPr>
              <a:t>机械臂模型展示</a:t>
            </a:r>
          </a:p>
        </p:txBody>
      </p:sp>
      <p:sp>
        <p:nvSpPr>
          <p:cNvPr id="3" name="灯片编号占位符 2"/>
          <p:cNvSpPr>
            <a:spLocks noGrp="1"/>
          </p:cNvSpPr>
          <p:nvPr>
            <p:ph type="sldNum" sz="quarter" idx="10"/>
          </p:nvPr>
        </p:nvSpPr>
        <p:spPr/>
        <p:txBody>
          <a:bodyPr/>
          <a:lstStyle/>
          <a:p>
            <a:fld id="{6C53781C-E1F6-4315-A39D-61273F2E0596}" type="slidenum">
              <a:rPr lang="zh-CN" altLang="en-US" smtClean="0">
                <a:cs typeface="+mn-ea"/>
                <a:sym typeface="+mn-lt"/>
              </a:rPr>
              <a:t>7</a:t>
            </a:fld>
            <a:endParaRPr lang="zh-CN" altLang="en-US" dirty="0">
              <a:cs typeface="+mn-ea"/>
              <a:sym typeface="+mn-lt"/>
            </a:endParaRPr>
          </a:p>
        </p:txBody>
      </p:sp>
    </p:spTree>
    <p:extLst>
      <p:ext uri="{BB962C8B-B14F-4D97-AF65-F5344CB8AC3E}">
        <p14:creationId xmlns:p14="http://schemas.microsoft.com/office/powerpoint/2010/main" val="158633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ECBF6C0-9749-C149-B0E4-121D1CEF7D33}"/>
              </a:ext>
            </a:extLst>
          </p:cNvPr>
          <p:cNvSpPr/>
          <p:nvPr/>
        </p:nvSpPr>
        <p:spPr>
          <a:xfrm>
            <a:off x="0" y="1381739"/>
            <a:ext cx="12192000" cy="1202718"/>
          </a:xfrm>
          <a:prstGeom prst="rect">
            <a:avLst/>
          </a:prstGeom>
          <a:solidFill>
            <a:schemeClr val="accent6">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文本占位符 1">
            <a:extLst>
              <a:ext uri="{FF2B5EF4-FFF2-40B4-BE49-F238E27FC236}">
                <a16:creationId xmlns:a16="http://schemas.microsoft.com/office/drawing/2014/main" id="{DFD1278E-0434-6B4B-8CF7-81E93A8DAA8B}"/>
              </a:ext>
            </a:extLst>
          </p:cNvPr>
          <p:cNvSpPr>
            <a:spLocks noGrp="1"/>
          </p:cNvSpPr>
          <p:nvPr>
            <p:ph type="body" sz="quarter" idx="11"/>
          </p:nvPr>
        </p:nvSpPr>
        <p:spPr/>
        <p:txBody>
          <a:bodyPr/>
          <a:lstStyle/>
          <a:p>
            <a:r>
              <a:rPr kumimoji="1" lang="zh-CN" altLang="en-US" dirty="0">
                <a:cs typeface="+mn-ea"/>
                <a:sym typeface="+mn-lt"/>
              </a:rPr>
              <a:t>机械臂设计</a:t>
            </a:r>
          </a:p>
        </p:txBody>
      </p:sp>
      <p:pic>
        <p:nvPicPr>
          <p:cNvPr id="12" name="图片 11">
            <a:extLst>
              <a:ext uri="{FF2B5EF4-FFF2-40B4-BE49-F238E27FC236}">
                <a16:creationId xmlns:a16="http://schemas.microsoft.com/office/drawing/2014/main" id="{CB1ACE20-A98B-5D4F-8F8C-F8E138C1BD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4244" r="14244"/>
          <a:stretch/>
        </p:blipFill>
        <p:spPr bwMode="auto">
          <a:xfrm>
            <a:off x="1322560" y="1030542"/>
            <a:ext cx="1987812" cy="1987812"/>
          </a:xfrm>
          <a:custGeom>
            <a:avLst/>
            <a:gdLst>
              <a:gd name="connsiteX0" fmla="*/ 993906 w 1987812"/>
              <a:gd name="connsiteY0" fmla="*/ 0 h 1987812"/>
              <a:gd name="connsiteX1" fmla="*/ 1987812 w 1987812"/>
              <a:gd name="connsiteY1" fmla="*/ 993906 h 1987812"/>
              <a:gd name="connsiteX2" fmla="*/ 993906 w 1987812"/>
              <a:gd name="connsiteY2" fmla="*/ 1987812 h 1987812"/>
              <a:gd name="connsiteX3" fmla="*/ 0 w 1987812"/>
              <a:gd name="connsiteY3" fmla="*/ 993906 h 1987812"/>
              <a:gd name="connsiteX4" fmla="*/ 993906 w 1987812"/>
              <a:gd name="connsiteY4" fmla="*/ 0 h 1987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812" h="1987812">
                <a:moveTo>
                  <a:pt x="993906" y="0"/>
                </a:moveTo>
                <a:cubicBezTo>
                  <a:pt x="1542825" y="0"/>
                  <a:pt x="1987812" y="444987"/>
                  <a:pt x="1987812" y="993906"/>
                </a:cubicBezTo>
                <a:cubicBezTo>
                  <a:pt x="1987812" y="1542825"/>
                  <a:pt x="1542825" y="1987812"/>
                  <a:pt x="993906" y="1987812"/>
                </a:cubicBezTo>
                <a:cubicBezTo>
                  <a:pt x="444987" y="1987812"/>
                  <a:pt x="0" y="1542825"/>
                  <a:pt x="0" y="993906"/>
                </a:cubicBezTo>
                <a:cubicBezTo>
                  <a:pt x="0" y="444987"/>
                  <a:pt x="444987" y="0"/>
                  <a:pt x="993906" y="0"/>
                </a:cubicBezTo>
                <a:close/>
              </a:path>
            </a:pathLst>
          </a:cu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320737D-FFE0-1948-8E00-C9C1D5751046}"/>
              </a:ext>
            </a:extLst>
          </p:cNvPr>
          <p:cNvSpPr txBox="1"/>
          <p:nvPr/>
        </p:nvSpPr>
        <p:spPr>
          <a:xfrm>
            <a:off x="4139318" y="1593499"/>
            <a:ext cx="6413592" cy="830997"/>
          </a:xfrm>
          <a:prstGeom prst="rect">
            <a:avLst/>
          </a:prstGeom>
          <a:noFill/>
        </p:spPr>
        <p:txBody>
          <a:bodyPr wrap="square" rtlCol="0">
            <a:spAutoFit/>
          </a:bodyPr>
          <a:lstStyle/>
          <a:p>
            <a:pPr marL="285750" indent="-285750">
              <a:buFont typeface="Wingdings" pitchFamily="2" charset="2"/>
              <a:buChar char="Ø"/>
            </a:pPr>
            <a:r>
              <a:rPr kumimoji="1" lang="zh-CN" altLang="en-US" sz="2400" dirty="0">
                <a:solidFill>
                  <a:schemeClr val="bg1"/>
                </a:solidFill>
                <a:cs typeface="+mn-ea"/>
                <a:sym typeface="+mn-lt"/>
              </a:rPr>
              <a:t>基座材料：球墨铸铁</a:t>
            </a:r>
            <a:endParaRPr kumimoji="1" lang="en-US" altLang="zh-CN" sz="2400" dirty="0">
              <a:solidFill>
                <a:schemeClr val="bg1"/>
              </a:solidFill>
              <a:cs typeface="+mn-ea"/>
              <a:sym typeface="+mn-lt"/>
            </a:endParaRPr>
          </a:p>
          <a:p>
            <a:pPr marL="285750" indent="-285750">
              <a:buFont typeface="Wingdings" pitchFamily="2" charset="2"/>
              <a:buChar char="Ø"/>
            </a:pPr>
            <a:r>
              <a:rPr kumimoji="1" lang="zh-CN" altLang="en-US" sz="2400" dirty="0">
                <a:solidFill>
                  <a:schemeClr val="bg1"/>
                </a:solidFill>
                <a:cs typeface="+mn-ea"/>
                <a:sym typeface="+mn-lt"/>
              </a:rPr>
              <a:t>关节材料：铸铝</a:t>
            </a:r>
          </a:p>
        </p:txBody>
      </p:sp>
      <p:sp>
        <p:nvSpPr>
          <p:cNvPr id="17" name="矩形 16">
            <a:extLst>
              <a:ext uri="{FF2B5EF4-FFF2-40B4-BE49-F238E27FC236}">
                <a16:creationId xmlns:a16="http://schemas.microsoft.com/office/drawing/2014/main" id="{73EA56D1-482E-724D-9446-72743ECD2EFF}"/>
              </a:ext>
            </a:extLst>
          </p:cNvPr>
          <p:cNvSpPr/>
          <p:nvPr/>
        </p:nvSpPr>
        <p:spPr>
          <a:xfrm>
            <a:off x="746268" y="3145972"/>
            <a:ext cx="8640328" cy="253402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cs typeface="+mn-ea"/>
                <a:sym typeface="+mn-lt"/>
              </a:rPr>
              <a:t>中空铸铝管设计，兼顾强度、刚度和质量</a:t>
            </a:r>
            <a:endParaRPr lang="en-US" altLang="zh-CN" dirty="0">
              <a:cs typeface="+mn-ea"/>
              <a:sym typeface="+mn-lt"/>
            </a:endParaRPr>
          </a:p>
          <a:p>
            <a:pPr marL="285750" indent="-285750">
              <a:lnSpc>
                <a:spcPct val="150000"/>
              </a:lnSpc>
              <a:buFont typeface="Arial" panose="020B0604020202020204" pitchFamily="34" charset="0"/>
              <a:buChar char="•"/>
            </a:pPr>
            <a:endParaRPr lang="en-US" altLang="zh-CN" dirty="0">
              <a:cs typeface="+mn-ea"/>
              <a:sym typeface="+mn-lt"/>
            </a:endParaRPr>
          </a:p>
          <a:p>
            <a:pPr marL="285750" indent="-285750">
              <a:lnSpc>
                <a:spcPct val="150000"/>
              </a:lnSpc>
              <a:buFont typeface="Arial" panose="020B0604020202020204" pitchFamily="34" charset="0"/>
              <a:buChar char="•"/>
            </a:pPr>
            <a:r>
              <a:rPr lang="zh-CN" altLang="en-US" dirty="0">
                <a:cs typeface="+mn-ea"/>
                <a:sym typeface="+mn-lt"/>
              </a:rPr>
              <a:t>最大伸展尺寸设计指标为</a:t>
            </a:r>
            <a:r>
              <a:rPr lang="en-US" altLang="zh-CN" dirty="0">
                <a:cs typeface="+mn-ea"/>
                <a:sym typeface="+mn-lt"/>
              </a:rPr>
              <a:t>1m</a:t>
            </a:r>
            <a:r>
              <a:rPr lang="zh-CN" altLang="en-US" dirty="0">
                <a:cs typeface="+mn-ea"/>
                <a:sym typeface="+mn-lt"/>
              </a:rPr>
              <a:t>，设计参考</a:t>
            </a:r>
            <a:r>
              <a:rPr lang="en-US" altLang="zh-CN" dirty="0">
                <a:cs typeface="+mn-ea"/>
                <a:sym typeface="+mn-lt"/>
              </a:rPr>
              <a:t>UR5e</a:t>
            </a:r>
            <a:r>
              <a:rPr lang="zh-CN" altLang="en-US" dirty="0">
                <a:cs typeface="+mn-ea"/>
                <a:sym typeface="+mn-lt"/>
              </a:rPr>
              <a:t>机械臂</a:t>
            </a:r>
            <a:endParaRPr lang="en-US" altLang="zh-CN" dirty="0">
              <a:cs typeface="+mn-ea"/>
              <a:sym typeface="+mn-lt"/>
            </a:endParaRPr>
          </a:p>
          <a:p>
            <a:pPr>
              <a:lnSpc>
                <a:spcPct val="150000"/>
              </a:lnSpc>
            </a:pPr>
            <a:endParaRPr lang="en-US" altLang="zh-CN" dirty="0">
              <a:cs typeface="+mn-ea"/>
              <a:sym typeface="+mn-lt"/>
            </a:endParaRPr>
          </a:p>
          <a:p>
            <a:pPr marL="285750" indent="-285750">
              <a:lnSpc>
                <a:spcPct val="150000"/>
              </a:lnSpc>
              <a:buFont typeface="Arial" panose="020B0604020202020204" pitchFamily="34" charset="0"/>
              <a:buChar char="•"/>
            </a:pPr>
            <a:endParaRPr lang="en-US" altLang="zh-CN" dirty="0">
              <a:cs typeface="+mn-ea"/>
              <a:sym typeface="+mn-lt"/>
            </a:endParaRPr>
          </a:p>
          <a:p>
            <a:pPr marL="285750" indent="-285750">
              <a:lnSpc>
                <a:spcPct val="150000"/>
              </a:lnSpc>
              <a:buFont typeface="Arial" panose="020B0604020202020204" pitchFamily="34" charset="0"/>
              <a:buChar char="•"/>
            </a:pPr>
            <a:endParaRPr lang="en-US" altLang="zh-CN" dirty="0">
              <a:cs typeface="+mn-ea"/>
              <a:sym typeface="+mn-lt"/>
            </a:endParaRPr>
          </a:p>
        </p:txBody>
      </p:sp>
      <p:sp>
        <p:nvSpPr>
          <p:cNvPr id="5" name="灯片编号占位符 4">
            <a:extLst>
              <a:ext uri="{FF2B5EF4-FFF2-40B4-BE49-F238E27FC236}">
                <a16:creationId xmlns:a16="http://schemas.microsoft.com/office/drawing/2014/main" id="{AAE5DE7B-8DA4-714C-BE6A-256F42C8EADC}"/>
              </a:ext>
            </a:extLst>
          </p:cNvPr>
          <p:cNvSpPr>
            <a:spLocks noGrp="1"/>
          </p:cNvSpPr>
          <p:nvPr>
            <p:ph type="sldNum" sz="quarter" idx="10"/>
          </p:nvPr>
        </p:nvSpPr>
        <p:spPr/>
        <p:txBody>
          <a:bodyPr/>
          <a:lstStyle/>
          <a:p>
            <a:fld id="{6C53781C-E1F6-4315-A39D-61273F2E0596}" type="slidenum">
              <a:rPr lang="zh-CN" altLang="en-US" smtClean="0">
                <a:cs typeface="+mn-ea"/>
                <a:sym typeface="+mn-lt"/>
              </a:rPr>
              <a:pPr/>
              <a:t>8</a:t>
            </a:fld>
            <a:endParaRPr lang="zh-CN" altLang="en-US" dirty="0">
              <a:cs typeface="+mn-ea"/>
              <a:sym typeface="+mn-lt"/>
            </a:endParaRPr>
          </a:p>
        </p:txBody>
      </p:sp>
      <p:pic>
        <p:nvPicPr>
          <p:cNvPr id="20" name="图片 19">
            <a:extLst>
              <a:ext uri="{FF2B5EF4-FFF2-40B4-BE49-F238E27FC236}">
                <a16:creationId xmlns:a16="http://schemas.microsoft.com/office/drawing/2014/main" id="{E05D3D37-2EFD-F3D0-4563-3E8C035E3C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208" r="25003"/>
          <a:stretch/>
        </p:blipFill>
        <p:spPr>
          <a:xfrm>
            <a:off x="7176057" y="2636256"/>
            <a:ext cx="2319397" cy="3514962"/>
          </a:xfrm>
          <a:prstGeom prst="rect">
            <a:avLst/>
          </a:prstGeom>
          <a:ln>
            <a:noFill/>
          </a:ln>
          <a:effectLst>
            <a:softEdge rad="112500"/>
          </a:effectLst>
        </p:spPr>
      </p:pic>
      <p:pic>
        <p:nvPicPr>
          <p:cNvPr id="23" name="图片 22">
            <a:extLst>
              <a:ext uri="{FF2B5EF4-FFF2-40B4-BE49-F238E27FC236}">
                <a16:creationId xmlns:a16="http://schemas.microsoft.com/office/drawing/2014/main" id="{833AF36A-A002-DFA4-5123-D3DD3B0CB937}"/>
              </a:ext>
            </a:extLst>
          </p:cNvPr>
          <p:cNvPicPr>
            <a:picLocks noChangeAspect="1"/>
          </p:cNvPicPr>
          <p:nvPr/>
        </p:nvPicPr>
        <p:blipFill rotWithShape="1">
          <a:blip r:embed="rId4"/>
          <a:srcRect l="9966" t="4522" r="5898" b="4269"/>
          <a:stretch/>
        </p:blipFill>
        <p:spPr>
          <a:xfrm>
            <a:off x="9495454" y="2648534"/>
            <a:ext cx="2634485" cy="3250020"/>
          </a:xfrm>
          <a:prstGeom prst="rect">
            <a:avLst/>
          </a:prstGeom>
          <a:ln>
            <a:noFill/>
          </a:ln>
          <a:effectLst>
            <a:softEdge rad="112500"/>
          </a:effectLst>
        </p:spPr>
      </p:pic>
    </p:spTree>
    <p:extLst>
      <p:ext uri="{BB962C8B-B14F-4D97-AF65-F5344CB8AC3E}">
        <p14:creationId xmlns:p14="http://schemas.microsoft.com/office/powerpoint/2010/main" val="20255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additive="base">
                                        <p:cTn id="12" dur="500"/>
                                        <p:tgtEl>
                                          <p:spTgt spid="10">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84D57E6-A80A-CE4D-ABE0-576C94F6D764}"/>
              </a:ext>
            </a:extLst>
          </p:cNvPr>
          <p:cNvSpPr/>
          <p:nvPr/>
        </p:nvSpPr>
        <p:spPr>
          <a:xfrm>
            <a:off x="0" y="1207008"/>
            <a:ext cx="8351514" cy="5231892"/>
          </a:xfrm>
          <a:prstGeom prst="rect">
            <a:avLst/>
          </a:prstGeom>
          <a:solidFill>
            <a:srgbClr val="C8161E">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929561" y="66268"/>
            <a:ext cx="7081677" cy="598488"/>
          </a:xfrm>
        </p:spPr>
        <p:txBody>
          <a:bodyPr/>
          <a:lstStyle/>
          <a:p>
            <a:r>
              <a:rPr lang="zh-CN" altLang="en-US" dirty="0">
                <a:cs typeface="+mn-ea"/>
                <a:sym typeface="+mn-lt"/>
              </a:rPr>
              <a:t>驱动方案</a:t>
            </a:r>
            <a:r>
              <a:rPr lang="en-US" altLang="zh-CN" dirty="0">
                <a:cs typeface="+mn-ea"/>
                <a:sym typeface="+mn-lt"/>
              </a:rPr>
              <a:t>——</a:t>
            </a:r>
            <a:r>
              <a:rPr lang="zh-CN" altLang="en-US" dirty="0">
                <a:cs typeface="+mn-ea"/>
                <a:sym typeface="+mn-lt"/>
              </a:rPr>
              <a:t>电机驱动</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dirty="0">
              <a:cs typeface="+mn-ea"/>
              <a:sym typeface="+mn-lt"/>
            </a:endParaRPr>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pPr algn="ctr"/>
            <a:endParaRPr lang="zh-CN" altLang="en-US" dirty="0">
              <a:cs typeface="+mn-ea"/>
              <a:sym typeface="+mn-lt"/>
            </a:endParaRPr>
          </a:p>
        </p:txBody>
      </p:sp>
      <p:sp>
        <p:nvSpPr>
          <p:cNvPr id="17" name="灯片编号占位符 16">
            <a:extLst>
              <a:ext uri="{FF2B5EF4-FFF2-40B4-BE49-F238E27FC236}">
                <a16:creationId xmlns:a16="http://schemas.microsoft.com/office/drawing/2014/main" id="{7A03C396-2E07-E54E-948B-92644C839F72}"/>
              </a:ext>
            </a:extLst>
          </p:cNvPr>
          <p:cNvSpPr>
            <a:spLocks noGrp="1"/>
          </p:cNvSpPr>
          <p:nvPr>
            <p:ph type="sldNum" sz="quarter" idx="10"/>
          </p:nvPr>
        </p:nvSpPr>
        <p:spPr/>
        <p:txBody>
          <a:bodyPr/>
          <a:lstStyle/>
          <a:p>
            <a:fld id="{6C53781C-E1F6-4315-A39D-61273F2E0596}" type="slidenum">
              <a:rPr lang="zh-CN" altLang="en-US" smtClean="0">
                <a:cs typeface="+mn-ea"/>
                <a:sym typeface="+mn-lt"/>
              </a:rPr>
              <a:pPr/>
              <a:t>9</a:t>
            </a:fld>
            <a:endParaRPr lang="zh-CN" altLang="en-US" dirty="0">
              <a:cs typeface="+mn-ea"/>
              <a:sym typeface="+mn-lt"/>
            </a:endParaRPr>
          </a:p>
        </p:txBody>
      </p:sp>
      <p:sp>
        <p:nvSpPr>
          <p:cNvPr id="24" name="矩形 23">
            <a:extLst>
              <a:ext uri="{FF2B5EF4-FFF2-40B4-BE49-F238E27FC236}">
                <a16:creationId xmlns:a16="http://schemas.microsoft.com/office/drawing/2014/main" id="{6C4B8286-081A-E249-B4E3-A0731C1AA9C1}"/>
              </a:ext>
            </a:extLst>
          </p:cNvPr>
          <p:cNvSpPr/>
          <p:nvPr/>
        </p:nvSpPr>
        <p:spPr>
          <a:xfrm>
            <a:off x="8633515" y="2124087"/>
            <a:ext cx="1396536" cy="461665"/>
          </a:xfrm>
          <a:prstGeom prst="rect">
            <a:avLst/>
          </a:prstGeom>
          <a:noFill/>
          <a:ln>
            <a:noFill/>
          </a:ln>
        </p:spPr>
        <p:txBody>
          <a:bodyPr wrap="none">
            <a:spAutoFit/>
          </a:bodyPr>
          <a:lstStyle/>
          <a:p>
            <a:r>
              <a:rPr lang="zh-CN" altLang="en-US" sz="2400" b="1" kern="100" dirty="0">
                <a:solidFill>
                  <a:schemeClr val="accent6">
                    <a:lumMod val="50000"/>
                  </a:schemeClr>
                </a:solidFill>
                <a:cs typeface="+mn-ea"/>
                <a:sym typeface="+mn-lt"/>
              </a:rPr>
              <a:t>电机驱动</a:t>
            </a:r>
            <a:endParaRPr lang="zh-CN" altLang="en-US" dirty="0">
              <a:solidFill>
                <a:schemeClr val="accent6">
                  <a:lumMod val="50000"/>
                </a:schemeClr>
              </a:solidFill>
              <a:cs typeface="+mn-ea"/>
              <a:sym typeface="+mn-lt"/>
            </a:endParaRPr>
          </a:p>
        </p:txBody>
      </p:sp>
      <p:sp>
        <p:nvSpPr>
          <p:cNvPr id="8" name="文本框 7">
            <a:extLst>
              <a:ext uri="{FF2B5EF4-FFF2-40B4-BE49-F238E27FC236}">
                <a16:creationId xmlns:a16="http://schemas.microsoft.com/office/drawing/2014/main" id="{270A7502-8486-FE45-83F9-36337FCA9912}"/>
              </a:ext>
            </a:extLst>
          </p:cNvPr>
          <p:cNvSpPr txBox="1"/>
          <p:nvPr/>
        </p:nvSpPr>
        <p:spPr>
          <a:xfrm>
            <a:off x="10070236" y="1844958"/>
            <a:ext cx="1723549" cy="1015663"/>
          </a:xfrm>
          <a:prstGeom prst="rect">
            <a:avLst/>
          </a:prstGeom>
          <a:noFill/>
        </p:spPr>
        <p:txBody>
          <a:bodyPr wrap="none" rtlCol="0">
            <a:spAutoFit/>
          </a:bodyPr>
          <a:lstStyle/>
          <a:p>
            <a:r>
              <a:rPr kumimoji="1" lang="zh-CN" altLang="en-US" sz="6000" dirty="0">
                <a:solidFill>
                  <a:schemeClr val="accent1"/>
                </a:solidFill>
                <a:cs typeface="+mn-ea"/>
                <a:sym typeface="+mn-lt"/>
              </a:rPr>
              <a:t>特性</a:t>
            </a:r>
            <a:endParaRPr kumimoji="1" lang="zh-CN" altLang="en-US" sz="4400" dirty="0">
              <a:solidFill>
                <a:schemeClr val="accent1"/>
              </a:solidFill>
              <a:cs typeface="+mn-ea"/>
              <a:sym typeface="+mn-lt"/>
            </a:endParaRPr>
          </a:p>
        </p:txBody>
      </p:sp>
      <p:cxnSp>
        <p:nvCxnSpPr>
          <p:cNvPr id="10" name="直线连接符 9">
            <a:extLst>
              <a:ext uri="{FF2B5EF4-FFF2-40B4-BE49-F238E27FC236}">
                <a16:creationId xmlns:a16="http://schemas.microsoft.com/office/drawing/2014/main" id="{BACA23C9-3216-5944-8079-B7DE4E78F07F}"/>
              </a:ext>
            </a:extLst>
          </p:cNvPr>
          <p:cNvCxnSpPr/>
          <p:nvPr/>
        </p:nvCxnSpPr>
        <p:spPr>
          <a:xfrm>
            <a:off x="10070236" y="2124087"/>
            <a:ext cx="0" cy="461665"/>
          </a:xfrm>
          <a:prstGeom prst="line">
            <a:avLst/>
          </a:prstGeom>
        </p:spPr>
        <p:style>
          <a:lnRef idx="3">
            <a:schemeClr val="accent6"/>
          </a:lnRef>
          <a:fillRef idx="0">
            <a:schemeClr val="accent6"/>
          </a:fillRef>
          <a:effectRef idx="2">
            <a:schemeClr val="accent6"/>
          </a:effectRef>
          <a:fontRef idx="minor">
            <a:schemeClr val="tx1"/>
          </a:fontRef>
        </p:style>
      </p:cxnSp>
      <p:sp>
        <p:nvSpPr>
          <p:cNvPr id="32" name="矩形 31">
            <a:extLst>
              <a:ext uri="{FF2B5EF4-FFF2-40B4-BE49-F238E27FC236}">
                <a16:creationId xmlns:a16="http://schemas.microsoft.com/office/drawing/2014/main" id="{76051F92-16F1-BC44-A2A6-EC5C8F27EF13}"/>
              </a:ext>
            </a:extLst>
          </p:cNvPr>
          <p:cNvSpPr/>
          <p:nvPr/>
        </p:nvSpPr>
        <p:spPr>
          <a:xfrm>
            <a:off x="398215" y="1503254"/>
            <a:ext cx="6871265" cy="4370427"/>
          </a:xfrm>
          <a:prstGeom prst="rect">
            <a:avLst/>
          </a:prstGeom>
        </p:spPr>
        <p:txBody>
          <a:bodyPr wrap="square">
            <a:spAutoFit/>
          </a:bodyPr>
          <a:lstStyle/>
          <a:p>
            <a:pPr>
              <a:lnSpc>
                <a:spcPct val="150000"/>
              </a:lnSpc>
            </a:pPr>
            <a:r>
              <a:rPr lang="zh-CN" altLang="en-US" sz="2400" b="1" dirty="0">
                <a:solidFill>
                  <a:srgbClr val="EDEDED"/>
                </a:solidFill>
                <a:cs typeface="+mn-ea"/>
                <a:sym typeface="+mn-lt"/>
              </a:rPr>
              <a:t>技术成熟</a:t>
            </a:r>
            <a:endParaRPr lang="en-US" altLang="zh-CN" sz="2400" b="1" dirty="0">
              <a:solidFill>
                <a:srgbClr val="EDEDED"/>
              </a:solidFill>
              <a:cs typeface="+mn-ea"/>
              <a:sym typeface="+mn-lt"/>
            </a:endParaRPr>
          </a:p>
          <a:p>
            <a:pPr marL="285750" indent="-285750">
              <a:buFont typeface="Arial" panose="020B0604020202020204" pitchFamily="34" charset="0"/>
              <a:buChar char="•"/>
            </a:pPr>
            <a:r>
              <a:rPr lang="zh-CN" altLang="en-US" dirty="0">
                <a:solidFill>
                  <a:schemeClr val="accent6">
                    <a:lumMod val="40000"/>
                    <a:lumOff val="60000"/>
                  </a:schemeClr>
                </a:solidFill>
                <a:cs typeface="+mn-ea"/>
                <a:sym typeface="+mn-lt"/>
              </a:rPr>
              <a:t>电机驱动的控制系统在工业使用当中最为普遍</a:t>
            </a:r>
            <a:endParaRPr lang="zh-CN" altLang="zh-CN" sz="800" dirty="0">
              <a:solidFill>
                <a:schemeClr val="accent6">
                  <a:lumMod val="40000"/>
                  <a:lumOff val="60000"/>
                </a:schemeClr>
              </a:solidFill>
              <a:cs typeface="+mn-ea"/>
              <a:sym typeface="+mn-lt"/>
            </a:endParaRPr>
          </a:p>
          <a:p>
            <a:pPr>
              <a:lnSpc>
                <a:spcPct val="150000"/>
              </a:lnSpc>
            </a:pPr>
            <a:r>
              <a:rPr lang="zh-CN" altLang="en-US" sz="2400" b="1" dirty="0">
                <a:solidFill>
                  <a:srgbClr val="EDEDED"/>
                </a:solidFill>
                <a:cs typeface="+mn-ea"/>
                <a:sym typeface="+mn-lt"/>
              </a:rPr>
              <a:t>精确度高</a:t>
            </a:r>
            <a:endParaRPr lang="en-US" altLang="zh-CN" sz="2400" b="1" dirty="0">
              <a:solidFill>
                <a:srgbClr val="EDEDED"/>
              </a:solidFill>
              <a:cs typeface="+mn-ea"/>
              <a:sym typeface="+mn-lt"/>
            </a:endParaRPr>
          </a:p>
          <a:p>
            <a:pPr marL="285750" indent="-285750">
              <a:buFont typeface="Arial" panose="020B0604020202020204" pitchFamily="34" charset="0"/>
              <a:buChar char="•"/>
            </a:pPr>
            <a:r>
              <a:rPr lang="zh-CN" altLang="en-US" dirty="0">
                <a:solidFill>
                  <a:schemeClr val="accent6">
                    <a:lumMod val="40000"/>
                    <a:lumOff val="60000"/>
                  </a:schemeClr>
                </a:solidFill>
                <a:cs typeface="+mn-ea"/>
                <a:sym typeface="+mn-lt"/>
              </a:rPr>
              <a:t>伺服电机作为动力源，由滚珠丝杠和同步皮带等组成结构简单而效率很高的传动机构。它的重复精度误差是</a:t>
            </a:r>
            <a:r>
              <a:rPr lang="en-US" altLang="zh-CN" dirty="0">
                <a:solidFill>
                  <a:schemeClr val="accent6">
                    <a:lumMod val="40000"/>
                    <a:lumOff val="60000"/>
                  </a:schemeClr>
                </a:solidFill>
                <a:cs typeface="+mn-ea"/>
                <a:sym typeface="+mn-lt"/>
              </a:rPr>
              <a:t>0.01%</a:t>
            </a:r>
          </a:p>
          <a:p>
            <a:pPr marL="285750" indent="-285750">
              <a:buFont typeface="Arial" panose="020B0604020202020204" pitchFamily="34" charset="0"/>
              <a:buChar char="•"/>
            </a:pPr>
            <a:endParaRPr lang="zh-CN" altLang="zh-CN" sz="800" dirty="0">
              <a:solidFill>
                <a:schemeClr val="accent6">
                  <a:lumMod val="40000"/>
                  <a:lumOff val="60000"/>
                </a:schemeClr>
              </a:solidFill>
              <a:cs typeface="+mn-ea"/>
              <a:sym typeface="+mn-lt"/>
            </a:endParaRPr>
          </a:p>
          <a:p>
            <a:pPr>
              <a:lnSpc>
                <a:spcPct val="150000"/>
              </a:lnSpc>
            </a:pPr>
            <a:r>
              <a:rPr lang="zh-CN" altLang="en-US" sz="2400" b="1" dirty="0">
                <a:solidFill>
                  <a:srgbClr val="EDEDED"/>
                </a:solidFill>
                <a:cs typeface="+mn-ea"/>
                <a:sym typeface="+mn-lt"/>
              </a:rPr>
              <a:t>精密控制</a:t>
            </a:r>
            <a:endParaRPr lang="en-US" altLang="zh-CN" sz="2400" b="1" dirty="0">
              <a:solidFill>
                <a:srgbClr val="EDEDED"/>
              </a:solidFill>
              <a:cs typeface="+mn-ea"/>
              <a:sym typeface="+mn-lt"/>
            </a:endParaRPr>
          </a:p>
          <a:p>
            <a:pPr marL="285750" indent="-285750">
              <a:buFont typeface="Arial" panose="020B0604020202020204" pitchFamily="34" charset="0"/>
              <a:buChar char="•"/>
            </a:pPr>
            <a:r>
              <a:rPr lang="zh-CN" altLang="en-US" dirty="0">
                <a:solidFill>
                  <a:schemeClr val="accent6">
                    <a:lumMod val="40000"/>
                    <a:lumOff val="60000"/>
                  </a:schemeClr>
                </a:solidFill>
                <a:cs typeface="+mn-ea"/>
                <a:sym typeface="+mn-lt"/>
              </a:rPr>
              <a:t>根据设定参数实现精确控制，在高精度传感器、计量装置、计算机技术支持下，能够大大超过其他控制方式能达到的控制精度</a:t>
            </a:r>
            <a:endParaRPr lang="zh-CN" altLang="zh-CN" sz="800" dirty="0">
              <a:solidFill>
                <a:schemeClr val="accent6">
                  <a:lumMod val="40000"/>
                  <a:lumOff val="60000"/>
                </a:schemeClr>
              </a:solidFill>
              <a:cs typeface="+mn-ea"/>
              <a:sym typeface="+mn-lt"/>
            </a:endParaRPr>
          </a:p>
          <a:p>
            <a:pPr>
              <a:lnSpc>
                <a:spcPct val="150000"/>
              </a:lnSpc>
            </a:pPr>
            <a:r>
              <a:rPr lang="zh-CN" altLang="en-US" sz="2400" b="1" dirty="0">
                <a:solidFill>
                  <a:srgbClr val="EDEDED"/>
                </a:solidFill>
                <a:cs typeface="+mn-ea"/>
                <a:sym typeface="+mn-lt"/>
              </a:rPr>
              <a:t>改善环保水平</a:t>
            </a:r>
            <a:endParaRPr lang="en-US" altLang="zh-CN" sz="2400" b="1" dirty="0">
              <a:solidFill>
                <a:srgbClr val="EDEDED"/>
              </a:solidFill>
              <a:cs typeface="+mn-ea"/>
              <a:sym typeface="+mn-lt"/>
            </a:endParaRPr>
          </a:p>
          <a:p>
            <a:pPr marL="285750" indent="-285750">
              <a:buFont typeface="Arial" panose="020B0604020202020204" pitchFamily="34" charset="0"/>
              <a:buChar char="•"/>
            </a:pPr>
            <a:r>
              <a:rPr lang="zh-CN" altLang="en-US" dirty="0">
                <a:solidFill>
                  <a:schemeClr val="accent6">
                    <a:lumMod val="40000"/>
                    <a:lumOff val="60000"/>
                  </a:schemeClr>
                </a:solidFill>
                <a:cs typeface="+mn-ea"/>
                <a:sym typeface="+mn-lt"/>
              </a:rPr>
              <a:t>由于使用能源品种的减少及其优化的性能，污染源减少了，噪音降低了，为工厂的环保工作，提供了更良好的保证</a:t>
            </a:r>
            <a:endParaRPr lang="zh-CN" altLang="zh-CN" dirty="0">
              <a:solidFill>
                <a:schemeClr val="accent6">
                  <a:lumMod val="40000"/>
                  <a:lumOff val="60000"/>
                </a:schemeClr>
              </a:solidFill>
              <a:cs typeface="+mn-ea"/>
              <a:sym typeface="+mn-lt"/>
            </a:endParaRPr>
          </a:p>
        </p:txBody>
      </p:sp>
      <p:pic>
        <p:nvPicPr>
          <p:cNvPr id="4" name="图片 3">
            <a:extLst>
              <a:ext uri="{FF2B5EF4-FFF2-40B4-BE49-F238E27FC236}">
                <a16:creationId xmlns:a16="http://schemas.microsoft.com/office/drawing/2014/main" id="{D813178F-C663-A542-9CF2-DDDD39622CD6}"/>
              </a:ext>
            </a:extLst>
          </p:cNvPr>
          <p:cNvPicPr>
            <a:picLocks/>
          </p:cNvPicPr>
          <p:nvPr/>
        </p:nvPicPr>
        <p:blipFill rotWithShape="1">
          <a:blip r:embed="rId2">
            <a:extLst>
              <a:ext uri="{28A0092B-C50C-407E-A947-70E740481C1C}">
                <a14:useLocalDpi xmlns:a14="http://schemas.microsoft.com/office/drawing/2010/main" val="0"/>
              </a:ext>
            </a:extLst>
          </a:blip>
          <a:srcRect t="69399"/>
          <a:stretch/>
        </p:blipFill>
        <p:spPr>
          <a:xfrm>
            <a:off x="7723970" y="3936434"/>
            <a:ext cx="4229209" cy="1915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211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750"/>
                                        <p:tgtEl>
                                          <p:spTgt spid="32"/>
                                        </p:tgtEl>
                                      </p:cBhvr>
                                    </p:animEffect>
                                    <p:anim calcmode="lin" valueType="num">
                                      <p:cBhvr>
                                        <p:cTn id="14" dur="750" fill="hold"/>
                                        <p:tgtEl>
                                          <p:spTgt spid="32"/>
                                        </p:tgtEl>
                                        <p:attrNameLst>
                                          <p:attrName>ppt_x</p:attrName>
                                        </p:attrNameLst>
                                      </p:cBhvr>
                                      <p:tavLst>
                                        <p:tav tm="0">
                                          <p:val>
                                            <p:strVal val="#ppt_x"/>
                                          </p:val>
                                        </p:tav>
                                        <p:tav tm="100000">
                                          <p:val>
                                            <p:strVal val="#ppt_x"/>
                                          </p:val>
                                        </p:tav>
                                      </p:tavLst>
                                    </p:anim>
                                    <p:anim calcmode="lin" valueType="num">
                                      <p:cBhvr>
                                        <p:cTn id="15" dur="7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36,&quot;width&quot;:6648}"/>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ux2jfwum">
      <a:majorFont>
        <a:latin typeface="三极拙楷简体"/>
        <a:ea typeface="三极拙楷简体"/>
        <a:cs typeface=""/>
      </a:majorFont>
      <a:minorFont>
        <a:latin typeface="三极拙楷简体"/>
        <a:ea typeface="三极拙楷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x2jfwum">
      <a:majorFont>
        <a:latin typeface="三极拙楷简体"/>
        <a:ea typeface="三极拙楷简体"/>
        <a:cs typeface=""/>
      </a:majorFont>
      <a:minorFont>
        <a:latin typeface="三极拙楷简体"/>
        <a:ea typeface="三极拙楷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ux2jfwum">
      <a:majorFont>
        <a:latin typeface="三极拙楷简体"/>
        <a:ea typeface="三极拙楷简体"/>
        <a:cs typeface=""/>
      </a:majorFont>
      <a:minorFont>
        <a:latin typeface="三极拙楷简体"/>
        <a:ea typeface="三极拙楷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1745</Words>
  <Application>Microsoft Office PowerPoint</Application>
  <PresentationFormat>宽屏</PresentationFormat>
  <Paragraphs>308</Paragraphs>
  <Slides>37</Slides>
  <Notes>3</Notes>
  <HiddenSlides>0</HiddenSlides>
  <MMClips>6</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37</vt:i4>
      </vt:variant>
    </vt:vector>
  </HeadingPairs>
  <TitlesOfParts>
    <vt:vector size="50" baseType="lpstr">
      <vt:lpstr>Calibri</vt:lpstr>
      <vt:lpstr>三极拙楷简体</vt:lpstr>
      <vt:lpstr>Wingdings</vt:lpstr>
      <vt:lpstr>Segoe UI</vt:lpstr>
      <vt:lpstr>Arial</vt:lpstr>
      <vt:lpstr>Cambria Math</vt:lpstr>
      <vt:lpstr>Segoe UI Light</vt:lpstr>
      <vt:lpstr>等线</vt:lpstr>
      <vt:lpstr>微软雅黑</vt:lpstr>
      <vt:lpstr>Adobe Myungjo Std M</vt:lpstr>
      <vt:lpstr>Office 主题​​</vt:lpstr>
      <vt:lpstr>1_OfficePLUS</vt:lpstr>
      <vt:lpstr>1_Office 主题​​</vt:lpstr>
      <vt:lpstr>机器人学大作业答辩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User</cp:lastModifiedBy>
  <cp:revision>168</cp:revision>
  <dcterms:created xsi:type="dcterms:W3CDTF">2019-01-23T14:14:00Z</dcterms:created>
  <dcterms:modified xsi:type="dcterms:W3CDTF">2024-04-24T02:43:40Z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3CAEB284EF914177B625275AFC8C7F0B</vt:lpwstr>
  </property>
  <property fmtid="{D5CDD505-2E9C-101B-9397-08002B2CF9AE}" pid="12" name="KSOProductBuildVer">
    <vt:lpwstr>2052-11.1.0.11579</vt:lpwstr>
  </property>
</Properties>
</file>